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92" r:id="rId2"/>
    <p:sldId id="391" r:id="rId3"/>
    <p:sldId id="350" r:id="rId4"/>
    <p:sldId id="351" r:id="rId5"/>
    <p:sldId id="353" r:id="rId6"/>
    <p:sldId id="354" r:id="rId7"/>
    <p:sldId id="355" r:id="rId8"/>
    <p:sldId id="356" r:id="rId9"/>
    <p:sldId id="357" r:id="rId10"/>
    <p:sldId id="358" r:id="rId11"/>
    <p:sldId id="352" r:id="rId12"/>
    <p:sldId id="349" r:id="rId13"/>
    <p:sldId id="359" r:id="rId14"/>
    <p:sldId id="392" r:id="rId15"/>
    <p:sldId id="401" r:id="rId16"/>
    <p:sldId id="374" r:id="rId17"/>
    <p:sldId id="376" r:id="rId18"/>
    <p:sldId id="377" r:id="rId19"/>
    <p:sldId id="378" r:id="rId20"/>
    <p:sldId id="379" r:id="rId21"/>
    <p:sldId id="380" r:id="rId22"/>
    <p:sldId id="381" r:id="rId23"/>
    <p:sldId id="375" r:id="rId24"/>
    <p:sldId id="382" r:id="rId25"/>
    <p:sldId id="384" r:id="rId26"/>
    <p:sldId id="385" r:id="rId27"/>
    <p:sldId id="386" r:id="rId28"/>
    <p:sldId id="387" r:id="rId29"/>
    <p:sldId id="388" r:id="rId30"/>
    <p:sldId id="389" r:id="rId31"/>
    <p:sldId id="393" r:id="rId32"/>
    <p:sldId id="390" r:id="rId33"/>
    <p:sldId id="394" r:id="rId34"/>
    <p:sldId id="395" r:id="rId35"/>
    <p:sldId id="396" r:id="rId36"/>
    <p:sldId id="397" r:id="rId37"/>
    <p:sldId id="398" r:id="rId38"/>
    <p:sldId id="399" r:id="rId39"/>
    <p:sldId id="400" r:id="rId40"/>
    <p:sldId id="302" r:id="rId41"/>
    <p:sldId id="360" r:id="rId42"/>
    <p:sldId id="371" r:id="rId43"/>
    <p:sldId id="361" r:id="rId44"/>
    <p:sldId id="362" r:id="rId45"/>
    <p:sldId id="363" r:id="rId46"/>
    <p:sldId id="364" r:id="rId47"/>
    <p:sldId id="365" r:id="rId48"/>
    <p:sldId id="366" r:id="rId49"/>
    <p:sldId id="367" r:id="rId50"/>
    <p:sldId id="368" r:id="rId51"/>
    <p:sldId id="369" r:id="rId52"/>
    <p:sldId id="370" r:id="rId53"/>
    <p:sldId id="372" r:id="rId54"/>
    <p:sldId id="373"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90" autoAdjust="0"/>
  </p:normalViewPr>
  <p:slideViewPr>
    <p:cSldViewPr snapToGrid="0" snapToObjects="1">
      <p:cViewPr>
        <p:scale>
          <a:sx n="100" d="100"/>
          <a:sy n="100" d="100"/>
        </p:scale>
        <p:origin x="-2592"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83E43C-6FE5-A74E-95A0-931015E4E31D}" type="datetimeFigureOut">
              <a:rPr lang="en-US" smtClean="0"/>
              <a:t>7/19/11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89810-A4B2-6A42-B326-AFE53A7A6585}" type="slidenum">
              <a:rPr lang="en-US" smtClean="0"/>
              <a:t>‹#›</a:t>
            </a:fld>
            <a:endParaRPr lang="en-US"/>
          </a:p>
        </p:txBody>
      </p:sp>
    </p:spTree>
    <p:extLst>
      <p:ext uri="{BB962C8B-B14F-4D97-AF65-F5344CB8AC3E}">
        <p14:creationId xmlns:p14="http://schemas.microsoft.com/office/powerpoint/2010/main" val="704464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158A9-C1F4-9C4A-87BD-51C8100F0B6D}" type="datetimeFigureOut">
              <a:rPr lang="en-US" smtClean="0"/>
              <a:t>7/19/11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06F6B-DDDB-CE4A-B026-423D8F034712}" type="slidenum">
              <a:rPr lang="en-US" smtClean="0"/>
              <a:t>‹#›</a:t>
            </a:fld>
            <a:endParaRPr lang="en-US"/>
          </a:p>
        </p:txBody>
      </p:sp>
    </p:spTree>
    <p:extLst>
      <p:ext uri="{BB962C8B-B14F-4D97-AF65-F5344CB8AC3E}">
        <p14:creationId xmlns:p14="http://schemas.microsoft.com/office/powerpoint/2010/main" val="31252893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9386FAC-B354-1D47-9273-D3FDE13DD0D4}" type="slidenum">
              <a:rPr lang="en-US">
                <a:ea typeface="ＭＳ Ｐゴシック" charset="-128"/>
                <a:cs typeface="ＭＳ Ｐゴシック" charset="-128"/>
              </a:rPr>
              <a:pPr/>
              <a:t>1</a:t>
            </a:fld>
            <a:endParaRPr lang="en-US" dirty="0">
              <a:ea typeface="ＭＳ Ｐゴシック" charset="-128"/>
              <a:cs typeface="ＭＳ Ｐゴシック"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MITRE Public Release Case Number: 11-3190</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13</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next slide, we’ll start to see how these all work together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14</a:t>
            </a:fld>
            <a:endParaRPr lang="en-US"/>
          </a:p>
        </p:txBody>
      </p:sp>
    </p:spTree>
    <p:extLst>
      <p:ext uri="{BB962C8B-B14F-4D97-AF65-F5344CB8AC3E}">
        <p14:creationId xmlns:p14="http://schemas.microsoft.com/office/powerpoint/2010/main" val="25267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15</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summary documents ate </a:t>
            </a:r>
            <a:r>
              <a:rPr lang="en-US" dirty="0" err="1" smtClean="0"/>
              <a:t>POSTed</a:t>
            </a:r>
            <a:r>
              <a:rPr lang="en-US" dirty="0" smtClean="0"/>
              <a:t> to the</a:t>
            </a:r>
            <a:r>
              <a:rPr lang="en-US" baseline="0" dirty="0" smtClean="0"/>
              <a:t> </a:t>
            </a:r>
            <a:r>
              <a:rPr lang="en-US" baseline="0" dirty="0" err="1" smtClean="0"/>
              <a:t>popHealth</a:t>
            </a:r>
            <a:r>
              <a:rPr lang="en-US" baseline="0" dirty="0" smtClean="0"/>
              <a:t> web application. This is an application built on Ruby on Rails. There, the XML is parsed with the </a:t>
            </a:r>
            <a:r>
              <a:rPr lang="en-US" baseline="0" dirty="0" err="1" smtClean="0"/>
              <a:t>Nokogiri</a:t>
            </a:r>
            <a:r>
              <a:rPr lang="en-US" baseline="0" dirty="0" smtClean="0"/>
              <a:t> XML library.</a:t>
            </a:r>
          </a:p>
          <a:p>
            <a:endParaRPr lang="en-US" baseline="0" dirty="0" smtClean="0"/>
          </a:p>
          <a:p>
            <a:r>
              <a:rPr lang="en-US" baseline="0" dirty="0" smtClean="0"/>
              <a:t>The </a:t>
            </a:r>
            <a:r>
              <a:rPr lang="en-US" baseline="0" dirty="0" err="1" smtClean="0"/>
              <a:t>Nokogiri</a:t>
            </a:r>
            <a:r>
              <a:rPr lang="en-US" baseline="0" dirty="0" smtClean="0"/>
              <a:t> document is passed to the Quality Measure Engine.</a:t>
            </a:r>
          </a:p>
          <a:p>
            <a:endParaRPr lang="en-US" baseline="0" dirty="0" smtClean="0"/>
          </a:p>
          <a:p>
            <a:r>
              <a:rPr lang="en-US" baseline="0" dirty="0" smtClean="0"/>
              <a:t>The Quality Measure Engine reads measure definitions from the database, which is </a:t>
            </a:r>
            <a:r>
              <a:rPr lang="en-US" baseline="0" dirty="0" err="1" smtClean="0"/>
              <a:t>MongoDB</a:t>
            </a:r>
            <a:r>
              <a:rPr lang="en-US" baseline="0" dirty="0" smtClean="0"/>
              <a:t>. It uses these measure definitions to create a de-normalized patient record that is stored in the database.</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16</a:t>
            </a:fld>
            <a:endParaRPr lang="en-US"/>
          </a:p>
        </p:txBody>
      </p:sp>
    </p:spTree>
    <p:extLst>
      <p:ext uri="{BB962C8B-B14F-4D97-AF65-F5344CB8AC3E}">
        <p14:creationId xmlns:p14="http://schemas.microsoft.com/office/powerpoint/2010/main" val="318658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17</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next slide, we’ll start to see how these all work together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drives the view you’ve already seen on of</a:t>
            </a:r>
            <a:r>
              <a:rPr lang="en-US" baseline="0" dirty="0" smtClean="0"/>
              <a:t> the measure description. We’ll show it again on the next slide.</a:t>
            </a:r>
          </a:p>
          <a:p>
            <a:endParaRPr lang="en-US" baseline="0" dirty="0" smtClean="0"/>
          </a:p>
          <a:p>
            <a:r>
              <a:rPr lang="en-US" baseline="0" dirty="0" smtClean="0"/>
              <a:t>The web application is built to handle levels of nesting so that this is visualized nicely.</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19</a:t>
            </a:fld>
            <a:endParaRPr lang="en-US"/>
          </a:p>
        </p:txBody>
      </p:sp>
    </p:spTree>
    <p:extLst>
      <p:ext uri="{BB962C8B-B14F-4D97-AF65-F5344CB8AC3E}">
        <p14:creationId xmlns:p14="http://schemas.microsoft.com/office/powerpoint/2010/main" val="26698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20</a:t>
            </a:fld>
            <a:endParaRPr lang="en-US"/>
          </a:p>
        </p:txBody>
      </p:sp>
    </p:spTree>
    <p:extLst>
      <p:ext uri="{BB962C8B-B14F-4D97-AF65-F5344CB8AC3E}">
        <p14:creationId xmlns:p14="http://schemas.microsoft.com/office/powerpoint/2010/main" val="368883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property of many for a measure.</a:t>
            </a:r>
            <a:r>
              <a:rPr lang="en-US" baseline="0" dirty="0" smtClean="0"/>
              <a:t> This one it related to a follow up plan for BMI management. The standard category lets us know what section of the patient summary XML we should look in.</a:t>
            </a:r>
          </a:p>
          <a:p>
            <a:endParaRPr lang="en-US" baseline="0" dirty="0" smtClean="0"/>
          </a:p>
          <a:p>
            <a:r>
              <a:rPr lang="en-US" baseline="0" dirty="0" smtClean="0"/>
              <a:t>We then have JSON Schema in “type” and “items” that let us know how we should store this property. In this case, it will be a list of dates. Each date will represent the time that a BMI management care plan has been established.</a:t>
            </a:r>
          </a:p>
          <a:p>
            <a:endParaRPr lang="en-US" baseline="0" dirty="0" smtClean="0"/>
          </a:p>
          <a:p>
            <a:r>
              <a:rPr lang="en-US" baseline="0" dirty="0" smtClean="0"/>
              <a:t>Finally we have code sets. These let us examine the patient summary XML and look at the specific care goals and determine which goals are BMI management. EHRs may use different code sets, so we need to be able to support multiples. Additionally, there may be more than one code acceptable for a specific property.</a:t>
            </a:r>
            <a:endParaRPr lang="en-US" dirty="0" smtClean="0"/>
          </a:p>
        </p:txBody>
      </p:sp>
      <p:sp>
        <p:nvSpPr>
          <p:cNvPr id="4" name="Slide Number Placeholder 3"/>
          <p:cNvSpPr>
            <a:spLocks noGrp="1"/>
          </p:cNvSpPr>
          <p:nvPr>
            <p:ph type="sldNum" sz="quarter" idx="10"/>
          </p:nvPr>
        </p:nvSpPr>
        <p:spPr/>
        <p:txBody>
          <a:bodyPr/>
          <a:lstStyle/>
          <a:p>
            <a:fld id="{53706F6B-DDDB-CE4A-B026-423D8F034712}" type="slidenum">
              <a:rPr lang="en-US" smtClean="0"/>
              <a:t>21</a:t>
            </a:fld>
            <a:endParaRPr lang="en-US"/>
          </a:p>
        </p:txBody>
      </p:sp>
    </p:spTree>
    <p:extLst>
      <p:ext uri="{BB962C8B-B14F-4D97-AF65-F5344CB8AC3E}">
        <p14:creationId xmlns:p14="http://schemas.microsoft.com/office/powerpoint/2010/main" val="20403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22</a:t>
            </a:fld>
            <a:endParaRPr lang="en-US"/>
          </a:p>
        </p:txBody>
      </p:sp>
    </p:spTree>
    <p:extLst>
      <p:ext uri="{BB962C8B-B14F-4D97-AF65-F5344CB8AC3E}">
        <p14:creationId xmlns:p14="http://schemas.microsoft.com/office/powerpoint/2010/main" val="318658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Status can</a:t>
            </a:r>
            <a:r>
              <a:rPr lang="en-US" baseline="0" dirty="0" smtClean="0"/>
              <a:t> be used for things like conditions. For example, a condition might be resolved.</a:t>
            </a:r>
          </a:p>
          <a:p>
            <a:endParaRPr lang="en-US" baseline="0" dirty="0" smtClean="0"/>
          </a:p>
          <a:p>
            <a:r>
              <a:rPr lang="en-US" baseline="0" dirty="0" smtClean="0"/>
              <a:t>Value is used in results and vital signs. This is used to capture things like blood pressure readings.</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23</a:t>
            </a:fld>
            <a:endParaRPr lang="en-US"/>
          </a:p>
        </p:txBody>
      </p:sp>
    </p:spTree>
    <p:extLst>
      <p:ext uri="{BB962C8B-B14F-4D97-AF65-F5344CB8AC3E}">
        <p14:creationId xmlns:p14="http://schemas.microsoft.com/office/powerpoint/2010/main" val="234588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2</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25</a:t>
            </a:fld>
            <a:endParaRPr lang="en-US"/>
          </a:p>
        </p:txBody>
      </p:sp>
    </p:spTree>
    <p:extLst>
      <p:ext uri="{BB962C8B-B14F-4D97-AF65-F5344CB8AC3E}">
        <p14:creationId xmlns:p14="http://schemas.microsoft.com/office/powerpoint/2010/main" val="370636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26</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next slide, we’ll start to see how these all work together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27</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next slide, we’ll start to see how these all work together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30</a:t>
            </a:fld>
            <a:endParaRPr lang="en-US"/>
          </a:p>
        </p:txBody>
      </p:sp>
    </p:spTree>
    <p:extLst>
      <p:ext uri="{BB962C8B-B14F-4D97-AF65-F5344CB8AC3E}">
        <p14:creationId xmlns:p14="http://schemas.microsoft.com/office/powerpoint/2010/main" val="368883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31</a:t>
            </a:fld>
            <a:endParaRPr lang="en-US"/>
          </a:p>
        </p:txBody>
      </p:sp>
    </p:spTree>
    <p:extLst>
      <p:ext uri="{BB962C8B-B14F-4D97-AF65-F5344CB8AC3E}">
        <p14:creationId xmlns:p14="http://schemas.microsoft.com/office/powerpoint/2010/main" val="25267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built a small Sinatra app</a:t>
            </a:r>
            <a:r>
              <a:rPr lang="en-US" baseline="0" dirty="0" smtClean="0"/>
              <a:t> to debug our map reduce code</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33</a:t>
            </a:fld>
            <a:endParaRPr lang="en-US"/>
          </a:p>
        </p:txBody>
      </p:sp>
    </p:spTree>
    <p:extLst>
      <p:ext uri="{BB962C8B-B14F-4D97-AF65-F5344CB8AC3E}">
        <p14:creationId xmlns:p14="http://schemas.microsoft.com/office/powerpoint/2010/main" val="2256827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36</a:t>
            </a:fld>
            <a:endParaRPr lang="en-US"/>
          </a:p>
        </p:txBody>
      </p:sp>
    </p:spTree>
    <p:extLst>
      <p:ext uri="{BB962C8B-B14F-4D97-AF65-F5344CB8AC3E}">
        <p14:creationId xmlns:p14="http://schemas.microsoft.com/office/powerpoint/2010/main" val="25267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37</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next slide, we’ll start to see how these all work together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38</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next slide, we’ll start to see how these all work together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39</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next slide, we’ll start to see how these all work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a:t>
            </a:r>
            <a:r>
              <a:rPr lang="en-US" baseline="0" dirty="0" smtClean="0"/>
              <a:t> into next slide by asking what a quality measure is</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3</a:t>
            </a:fld>
            <a:endParaRPr lang="en-US"/>
          </a:p>
        </p:txBody>
      </p:sp>
    </p:spTree>
    <p:extLst>
      <p:ext uri="{BB962C8B-B14F-4D97-AF65-F5344CB8AC3E}">
        <p14:creationId xmlns:p14="http://schemas.microsoft.com/office/powerpoint/2010/main" val="252673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40</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41</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42</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dirty="0">
                <a:latin typeface="Lucida Grande" charset="0"/>
                <a:cs typeface="Lucida Grande" charset="0"/>
                <a:sym typeface="Lucida Grande" charset="0"/>
              </a:rPr>
              <a:t>Example narrative section of a </a:t>
            </a:r>
            <a:r>
              <a:rPr lang="en-US" sz="2200" dirty="0" smtClean="0">
                <a:latin typeface="Lucida Grande" charset="0"/>
                <a:cs typeface="Lucida Grande" charset="0"/>
                <a:sym typeface="Lucida Grande" charset="0"/>
              </a:rPr>
              <a:t>C32</a:t>
            </a:r>
            <a:endParaRPr lang="en-US" sz="2200" dirty="0">
              <a:latin typeface="Lucida Grande" charset="0"/>
              <a:cs typeface="Lucida Grande" charset="0"/>
              <a:sym typeface="Lucida Grande"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This is the start of a CDA section with a templateId to indicate that this is a Vital Signs section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HTML-like section to facilitate easy human readability and styling with XSL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Coded portion of the C32 head circumference example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Vital signs should be grouped by organizer</a:t>
            </a:r>
          </a:p>
          <a:p>
            <a:r>
              <a:rPr lang="en-US" sz="2200">
                <a:latin typeface="Lucida Grande" charset="0"/>
                <a:cs typeface="Lucida Grande" charset="0"/>
                <a:sym typeface="Lucida Grande" charset="0"/>
              </a:rPr>
              <a:t>Since organizers are generic, a templateId must be provided to show what kind of organizer it is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Vital signs should be grouped by organizer</a:t>
            </a:r>
          </a:p>
          <a:p>
            <a:r>
              <a:rPr lang="en-US" sz="2200">
                <a:latin typeface="Lucida Grande" charset="0"/>
                <a:cs typeface="Lucida Grande" charset="0"/>
                <a:sym typeface="Lucida Grande" charset="0"/>
              </a:rPr>
              <a:t>Since organizers are generic, a templateId must be provided to show what kind of organizer it is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Observation, the recording of the vital sign</a:t>
            </a:r>
          </a:p>
          <a:p>
            <a:r>
              <a:rPr lang="en-US" sz="2200">
                <a:latin typeface="Lucida Grande" charset="0"/>
                <a:cs typeface="Lucida Grande" charset="0"/>
                <a:sym typeface="Lucida Grande" charset="0"/>
              </a:rPr>
              <a:t>Since observations are generic, a templateId must be provided again to identify this as a result (vital sign) observation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6</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Making it easy to run quality measures</a:t>
            </a:r>
            <a:r>
              <a:rPr lang="en-US" baseline="0" dirty="0" smtClean="0"/>
              <a:t> should lead to them being run more frequently, which should lead to improved care delivered</a:t>
            </a:r>
          </a:p>
          <a:p>
            <a:pPr eaLnBrk="1" hangingPunct="1"/>
            <a:endParaRPr lang="en-US" baseline="0" dirty="0" smtClean="0"/>
          </a:p>
          <a:p>
            <a:pPr eaLnBrk="1" hangingPunct="1"/>
            <a:r>
              <a:rPr lang="en-US" baseline="0" dirty="0" smtClean="0"/>
              <a:t>Working with existing systems is critical for deployment. If it can’t fit into the current Health IT infrastructure, organizations won’t use it.</a:t>
            </a:r>
          </a:p>
          <a:p>
            <a:pPr eaLnBrk="1" hangingPunct="1"/>
            <a:endParaRPr lang="en-US" baseline="0" dirty="0" smtClean="0"/>
          </a:p>
          <a:p>
            <a:pPr eaLnBrk="1" hangingPunct="1"/>
            <a:r>
              <a:rPr lang="en-US" baseline="0" dirty="0" smtClean="0"/>
              <a:t>Finally we want to provide an open source package that organizations can use as a drop in solution, take pieces of, or use as a reference to build their own.</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Unique id for this object in the CDA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The coded term for the vital sign. In this case, it is a LOINC code for a head circumference measurement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The value of this observation with the units specified.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CCR is much simpler. The tags have more specific meaning.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popHealth</a:t>
            </a:r>
            <a:r>
              <a:rPr lang="en-US" baseline="0" dirty="0" smtClean="0"/>
              <a:t> makes running quality measures easy by providing an straightforward web application to view quality reports. This is the dashboard which lets providers quickly see how they are doing against quality measures that are important to them.</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7</a:t>
            </a:fld>
            <a:endParaRPr lang="en-US"/>
          </a:p>
        </p:txBody>
      </p:sp>
    </p:spTree>
    <p:extLst>
      <p:ext uri="{BB962C8B-B14F-4D97-AF65-F5344CB8AC3E}">
        <p14:creationId xmlns:p14="http://schemas.microsoft.com/office/powerpoint/2010/main" val="57419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popHealth</a:t>
            </a:r>
            <a:r>
              <a:rPr lang="en-US" dirty="0" smtClean="0"/>
              <a:t> provides a visual breakdown</a:t>
            </a:r>
            <a:r>
              <a:rPr lang="en-US" baseline="0" dirty="0" smtClean="0"/>
              <a:t> of each quality measure to help users understand what the measure is checking for.</a:t>
            </a:r>
          </a:p>
          <a:p>
            <a:endParaRPr lang="en-US" baseline="0" dirty="0" smtClean="0"/>
          </a:p>
          <a:p>
            <a:r>
              <a:rPr lang="en-US" baseline="0" dirty="0" smtClean="0"/>
              <a:t>Walk through the measure. Explain how these measures are numerator, denominator, exclusions.</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8</a:t>
            </a:fld>
            <a:endParaRPr lang="en-US"/>
          </a:p>
        </p:txBody>
      </p:sp>
    </p:spTree>
    <p:extLst>
      <p:ext uri="{BB962C8B-B14F-4D97-AF65-F5344CB8AC3E}">
        <p14:creationId xmlns:p14="http://schemas.microsoft.com/office/powerpoint/2010/main" val="368883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popHealth</a:t>
            </a:r>
            <a:r>
              <a:rPr lang="en-US" dirty="0" smtClean="0"/>
              <a:t> also shows what patients fall into numerator, denominator</a:t>
            </a:r>
            <a:r>
              <a:rPr lang="en-US" baseline="0" dirty="0" smtClean="0"/>
              <a:t> and exclusions.</a:t>
            </a:r>
          </a:p>
          <a:p>
            <a:endParaRPr lang="en-US" baseline="0" dirty="0" smtClean="0"/>
          </a:p>
          <a:p>
            <a:r>
              <a:rPr lang="en-US" baseline="0" dirty="0" smtClean="0"/>
              <a:t>This view shows the outliers. These are the people who are in the denominator, but don’t meet the standard of care to qualify for the numerator. This lets providers find the patients they need to follow up with.</a:t>
            </a:r>
          </a:p>
          <a:p>
            <a:endParaRPr lang="en-US" baseline="0" dirty="0" smtClean="0"/>
          </a:p>
          <a:p>
            <a:r>
              <a:rPr lang="en-US" baseline="0" dirty="0" smtClean="0"/>
              <a:t>These are </a:t>
            </a:r>
            <a:r>
              <a:rPr lang="en-US" b="1" baseline="0" dirty="0" smtClean="0"/>
              <a:t>not</a:t>
            </a:r>
            <a:r>
              <a:rPr lang="en-US" baseline="0" dirty="0" smtClean="0"/>
              <a:t> real patients. This view was generated from synthetic data.</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9</a:t>
            </a:fld>
            <a:endParaRPr lang="en-US"/>
          </a:p>
        </p:txBody>
      </p:sp>
    </p:spTree>
    <p:extLst>
      <p:ext uri="{BB962C8B-B14F-4D97-AF65-F5344CB8AC3E}">
        <p14:creationId xmlns:p14="http://schemas.microsoft.com/office/powerpoint/2010/main" val="393890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99EE63-34AD-1044-8625-6214B1B1F00A}" type="slidenum">
              <a:rPr lang="en-US">
                <a:ea typeface="ＭＳ Ｐゴシック" charset="-128"/>
                <a:cs typeface="ＭＳ Ｐゴシック" charset="-128"/>
              </a:rPr>
              <a:pPr/>
              <a:t>10</a:t>
            </a:fld>
            <a:endParaRPr lang="en-US" dirty="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provider’s EHR exports the patient</a:t>
            </a:r>
            <a:r>
              <a:rPr lang="en-US" baseline="0" dirty="0" smtClean="0"/>
              <a:t> summaries in C32 or CCR format. They are then sent to </a:t>
            </a:r>
            <a:r>
              <a:rPr lang="en-US" baseline="0" dirty="0" err="1" smtClean="0"/>
              <a:t>popHealth</a:t>
            </a:r>
            <a:r>
              <a:rPr lang="en-US" baseline="0" dirty="0" smtClean="0"/>
              <a:t> via HTTPS POST.</a:t>
            </a:r>
          </a:p>
          <a:p>
            <a:endParaRPr lang="en-US" baseline="0" dirty="0" smtClean="0"/>
          </a:p>
          <a:p>
            <a:r>
              <a:rPr lang="en-US" baseline="0" dirty="0" err="1" smtClean="0"/>
              <a:t>popHealh</a:t>
            </a:r>
            <a:r>
              <a:rPr lang="en-US" baseline="0" dirty="0" smtClean="0"/>
              <a:t> parses the data and generates the reports. They can be viewed via the web interface, or exported to PQRI, an XML format for quality reports.</a:t>
            </a:r>
            <a:endParaRPr lang="en-US" dirty="0"/>
          </a:p>
        </p:txBody>
      </p:sp>
      <p:sp>
        <p:nvSpPr>
          <p:cNvPr id="4" name="Slide Number Placeholder 3"/>
          <p:cNvSpPr>
            <a:spLocks noGrp="1"/>
          </p:cNvSpPr>
          <p:nvPr>
            <p:ph type="sldNum" sz="quarter" idx="10"/>
          </p:nvPr>
        </p:nvSpPr>
        <p:spPr/>
        <p:txBody>
          <a:bodyPr/>
          <a:lstStyle/>
          <a:p>
            <a:fld id="{53706F6B-DDDB-CE4A-B026-423D8F034712}" type="slidenum">
              <a:rPr lang="en-US" smtClean="0"/>
              <a:t>12</a:t>
            </a:fld>
            <a:endParaRPr lang="en-US"/>
          </a:p>
        </p:txBody>
      </p:sp>
    </p:spTree>
    <p:extLst>
      <p:ext uri="{BB962C8B-B14F-4D97-AF65-F5344CB8AC3E}">
        <p14:creationId xmlns:p14="http://schemas.microsoft.com/office/powerpoint/2010/main" val="318658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5FEE04-9291-5D42-9DDF-A3A46CE9BD2A}" type="datetime1">
              <a:rPr lang="en-US" smtClean="0"/>
              <a:t>7/19/11</a:t>
            </a:fld>
            <a:endParaRPr lang="en-US"/>
          </a:p>
        </p:txBody>
      </p:sp>
      <p:sp>
        <p:nvSpPr>
          <p:cNvPr id="5" name="Footer Placeholder 4"/>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6" name="Slide Number Placeholder 5"/>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380662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0A289-AA64-1742-9497-3956F9077C53}" type="datetime1">
              <a:rPr lang="en-US" smtClean="0"/>
              <a:t>7/19/11</a:t>
            </a:fld>
            <a:endParaRPr lang="en-US"/>
          </a:p>
        </p:txBody>
      </p:sp>
      <p:sp>
        <p:nvSpPr>
          <p:cNvPr id="5" name="Footer Placeholder 4"/>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6" name="Slide Number Placeholder 5"/>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406141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305DC-C6B5-6A4A-A0AB-E2491804B308}" type="datetime1">
              <a:rPr lang="en-US" smtClean="0"/>
              <a:t>7/19/11</a:t>
            </a:fld>
            <a:endParaRPr lang="en-US"/>
          </a:p>
        </p:txBody>
      </p:sp>
      <p:sp>
        <p:nvSpPr>
          <p:cNvPr id="5" name="Footer Placeholder 4"/>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6" name="Slide Number Placeholder 5"/>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45306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1C3CB-4841-214A-A002-434CDBFCB5D1}" type="datetime1">
              <a:rPr lang="en-US" smtClean="0"/>
              <a:t>7/19/11</a:t>
            </a:fld>
            <a:endParaRPr lang="en-US"/>
          </a:p>
        </p:txBody>
      </p:sp>
      <p:sp>
        <p:nvSpPr>
          <p:cNvPr id="5" name="Footer Placeholder 4"/>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6" name="Slide Number Placeholder 5"/>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312170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4F647-81CB-5746-8203-5812B6190865}" type="datetime1">
              <a:rPr lang="en-US" smtClean="0"/>
              <a:t>7/19/11</a:t>
            </a:fld>
            <a:endParaRPr lang="en-US"/>
          </a:p>
        </p:txBody>
      </p:sp>
      <p:sp>
        <p:nvSpPr>
          <p:cNvPr id="5" name="Footer Placeholder 4"/>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6" name="Slide Number Placeholder 5"/>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235319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A4B27-4071-394C-B056-301EE2AFDA17}" type="datetime1">
              <a:rPr lang="en-US" smtClean="0"/>
              <a:t>7/19/11</a:t>
            </a:fld>
            <a:endParaRPr lang="en-US"/>
          </a:p>
        </p:txBody>
      </p:sp>
      <p:sp>
        <p:nvSpPr>
          <p:cNvPr id="6" name="Footer Placeholder 5"/>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7" name="Slide Number Placeholder 6"/>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226175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5AC5C-1474-CB45-BB63-55800E4F1AF4}" type="datetime1">
              <a:rPr lang="en-US" smtClean="0"/>
              <a:t>7/19/11</a:t>
            </a:fld>
            <a:endParaRPr lang="en-US"/>
          </a:p>
        </p:txBody>
      </p:sp>
      <p:sp>
        <p:nvSpPr>
          <p:cNvPr id="8" name="Footer Placeholder 7"/>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9" name="Slide Number Placeholder 8"/>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203106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9269F-E29E-614C-AA0A-B2B7F61A3082}" type="datetime1">
              <a:rPr lang="en-US" smtClean="0"/>
              <a:t>7/19/11</a:t>
            </a:fld>
            <a:endParaRPr lang="en-US"/>
          </a:p>
        </p:txBody>
      </p:sp>
      <p:sp>
        <p:nvSpPr>
          <p:cNvPr id="4" name="Footer Placeholder 3"/>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5" name="Slide Number Placeholder 4"/>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279719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5C5B2-1A36-A74A-A5B8-DE1BD6BFAA12}" type="datetime1">
              <a:rPr lang="en-US" smtClean="0"/>
              <a:t>7/19/11</a:t>
            </a:fld>
            <a:endParaRPr lang="en-US"/>
          </a:p>
        </p:txBody>
      </p:sp>
      <p:sp>
        <p:nvSpPr>
          <p:cNvPr id="3" name="Footer Placeholder 2"/>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4" name="Slide Number Placeholder 3"/>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354061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0D337-F4E0-304D-80E8-965361CD0690}" type="datetime1">
              <a:rPr lang="en-US" smtClean="0"/>
              <a:t>7/19/11</a:t>
            </a:fld>
            <a:endParaRPr lang="en-US"/>
          </a:p>
        </p:txBody>
      </p:sp>
      <p:sp>
        <p:nvSpPr>
          <p:cNvPr id="6" name="Footer Placeholder 5"/>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7" name="Slide Number Placeholder 6"/>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256116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A4ADE-0143-0D46-82C7-BC7A3E4FE2A9}" type="datetime1">
              <a:rPr lang="en-US" smtClean="0"/>
              <a:t>7/19/11</a:t>
            </a:fld>
            <a:endParaRPr lang="en-US"/>
          </a:p>
        </p:txBody>
      </p:sp>
      <p:sp>
        <p:nvSpPr>
          <p:cNvPr id="6" name="Footer Placeholder 5"/>
          <p:cNvSpPr>
            <a:spLocks noGrp="1"/>
          </p:cNvSpPr>
          <p:nvPr>
            <p:ph type="ftr" sz="quarter" idx="11"/>
          </p:nvPr>
        </p:nvSpPr>
        <p:spPr/>
        <p:txBody>
          <a:bodyPr/>
          <a:lstStyle/>
          <a:p>
            <a:r>
              <a:rPr lang="en-US" dirty="0" smtClean="0"/>
              <a:t>© 2011 The MITRE Corporation</a:t>
            </a:r>
          </a:p>
          <a:p>
            <a:r>
              <a:rPr lang="en-US" dirty="0" smtClean="0"/>
              <a:t>Public Release Case Number: 11-3190</a:t>
            </a:r>
          </a:p>
        </p:txBody>
      </p:sp>
      <p:sp>
        <p:nvSpPr>
          <p:cNvPr id="7" name="Slide Number Placeholder 6"/>
          <p:cNvSpPr>
            <a:spLocks noGrp="1"/>
          </p:cNvSpPr>
          <p:nvPr>
            <p:ph type="sldNum" sz="quarter" idx="12"/>
          </p:nvPr>
        </p:nvSpPr>
        <p:spPr/>
        <p:txBody>
          <a:bodyPr/>
          <a:lstStyle/>
          <a:p>
            <a:fld id="{B842B5B9-4B4D-3B47-A306-1EAE56821CBE}" type="slidenum">
              <a:rPr lang="en-US" smtClean="0"/>
              <a:t>‹#›</a:t>
            </a:fld>
            <a:endParaRPr lang="en-US"/>
          </a:p>
        </p:txBody>
      </p:sp>
    </p:spTree>
    <p:extLst>
      <p:ext uri="{BB962C8B-B14F-4D97-AF65-F5344CB8AC3E}">
        <p14:creationId xmlns:p14="http://schemas.microsoft.com/office/powerpoint/2010/main" val="4003789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C3DF3-27C2-4947-9524-FEB359D924C2}" type="datetime1">
              <a:rPr lang="en-US" smtClean="0"/>
              <a:t>7/19/11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2011 The MITRE Corporation</a:t>
            </a:r>
          </a:p>
          <a:p>
            <a:r>
              <a:rPr lang="en-US" dirty="0" smtClean="0"/>
              <a:t>Public Release Case Number: 11-3190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2B5B9-4B4D-3B47-A306-1EAE56821CBE}" type="slidenum">
              <a:rPr lang="en-US" smtClean="0"/>
              <a:t>‹#›</a:t>
            </a:fld>
            <a:endParaRPr lang="en-US"/>
          </a:p>
        </p:txBody>
      </p:sp>
    </p:spTree>
    <p:extLst>
      <p:ext uri="{BB962C8B-B14F-4D97-AF65-F5344CB8AC3E}">
        <p14:creationId xmlns:p14="http://schemas.microsoft.com/office/powerpoint/2010/main" val="586726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hyperlink" Target="https://jira.mongodb.org/browse/SERVER-405"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egorowicz.blogspot.com/2010/12/debugging-mapreduce-in-mongodb.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projectpophealth.org/download.html"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phealth_video_concept.png"/>
          <p:cNvPicPr>
            <a:picLocks noChangeAspect="1"/>
          </p:cNvPicPr>
          <p:nvPr/>
        </p:nvPicPr>
        <p:blipFill>
          <a:blip r:embed="rId3"/>
          <a:stretch>
            <a:fillRect/>
          </a:stretch>
        </p:blipFill>
        <p:spPr>
          <a:xfrm>
            <a:off x="-1676400" y="0"/>
            <a:ext cx="12598400" cy="7086600"/>
          </a:xfrm>
          <a:prstGeom prst="rect">
            <a:avLst/>
          </a:prstGeom>
        </p:spPr>
      </p:pic>
      <p:sp>
        <p:nvSpPr>
          <p:cNvPr id="2" name="TextBox 1"/>
          <p:cNvSpPr txBox="1"/>
          <p:nvPr/>
        </p:nvSpPr>
        <p:spPr>
          <a:xfrm>
            <a:off x="6556399" y="5525257"/>
            <a:ext cx="2374643" cy="923330"/>
          </a:xfrm>
          <a:prstGeom prst="rect">
            <a:avLst/>
          </a:prstGeom>
          <a:noFill/>
        </p:spPr>
        <p:txBody>
          <a:bodyPr wrap="none" rtlCol="0">
            <a:spAutoFit/>
          </a:bodyPr>
          <a:lstStyle/>
          <a:p>
            <a:r>
              <a:rPr lang="en-US" dirty="0" smtClean="0"/>
              <a:t>OSCON – </a:t>
            </a:r>
            <a:r>
              <a:rPr lang="en-US" smtClean="0"/>
              <a:t>7/27/</a:t>
            </a:r>
            <a:r>
              <a:rPr lang="en-US" dirty="0" smtClean="0"/>
              <a:t>2011</a:t>
            </a:r>
          </a:p>
          <a:p>
            <a:r>
              <a:rPr lang="en-US" dirty="0" smtClean="0"/>
              <a:t>Andy Gregorowicz</a:t>
            </a:r>
          </a:p>
          <a:p>
            <a:r>
              <a:rPr lang="en-US" dirty="0" smtClean="0"/>
              <a:t>The MITRE Corporation</a:t>
            </a:r>
            <a:endParaRPr lang="en-US" dirty="0"/>
          </a:p>
        </p:txBody>
      </p:sp>
      <p:sp>
        <p:nvSpPr>
          <p:cNvPr id="5" name="TextBox 4"/>
          <p:cNvSpPr txBox="1"/>
          <p:nvPr/>
        </p:nvSpPr>
        <p:spPr>
          <a:xfrm>
            <a:off x="2522294" y="6563040"/>
            <a:ext cx="4262705" cy="246221"/>
          </a:xfrm>
          <a:prstGeom prst="rect">
            <a:avLst/>
          </a:prstGeom>
          <a:noFill/>
        </p:spPr>
        <p:txBody>
          <a:bodyPr wrap="none" rtlCol="0">
            <a:spAutoFit/>
          </a:bodyPr>
          <a:lstStyle/>
          <a:p>
            <a:r>
              <a:rPr lang="en-US" sz="1000" dirty="0" smtClean="0"/>
              <a:t>© 2011 The MITRE Corporation - </a:t>
            </a:r>
            <a:r>
              <a:rPr lang="en-US" sz="1000" dirty="0"/>
              <a:t>MITRE Public Release Case Number: 11-</a:t>
            </a:r>
            <a:r>
              <a:rPr lang="en-US" sz="1000" dirty="0" smtClean="0"/>
              <a:t>3190 </a:t>
            </a:r>
            <a:endParaRPr lang="en-US" sz="1000" dirty="0"/>
          </a:p>
        </p:txBody>
      </p:sp>
    </p:spTree>
    <p:extLst>
      <p:ext uri="{BB962C8B-B14F-4D97-AF65-F5344CB8AC3E}">
        <p14:creationId xmlns:p14="http://schemas.microsoft.com/office/powerpoint/2010/main" val="33904605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Many electronic health record</a:t>
            </a:r>
            <a:r>
              <a:rPr lang="en-US" dirty="0"/>
              <a:t> </a:t>
            </a:r>
            <a:r>
              <a:rPr lang="en-US" dirty="0" smtClean="0"/>
              <a:t>systems can export a patient summary</a:t>
            </a:r>
          </a:p>
          <a:p>
            <a:pPr lvl="1"/>
            <a:r>
              <a:rPr lang="en-US" dirty="0" smtClean="0"/>
              <a:t>It’s required for Stage 1 Meaningful Use</a:t>
            </a:r>
          </a:p>
          <a:p>
            <a:r>
              <a:rPr lang="en-US" dirty="0" smtClean="0"/>
              <a:t>These patient summaries are in one of two XML based formats</a:t>
            </a:r>
          </a:p>
          <a:p>
            <a:pPr lvl="1"/>
            <a:r>
              <a:rPr lang="en-US" dirty="0" smtClean="0"/>
              <a:t>ASTM Continuity of Care Record (CCR)</a:t>
            </a:r>
          </a:p>
          <a:p>
            <a:pPr lvl="1"/>
            <a:r>
              <a:rPr lang="en-US" dirty="0" smtClean="0"/>
              <a:t>HITSP </a:t>
            </a:r>
            <a:r>
              <a:rPr lang="en-US" dirty="0" smtClean="0"/>
              <a:t>C32</a:t>
            </a:r>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10</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4064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a:latin typeface="Verdana" charset="0"/>
              </a:rPr>
              <a:t>w</a:t>
            </a:r>
            <a:r>
              <a:rPr lang="en-US" sz="2800" dirty="0" smtClean="0">
                <a:latin typeface="Verdana" charset="0"/>
              </a:rPr>
              <a:t>orks with existing systems</a:t>
            </a: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24942686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92500" lnSpcReduction="10000"/>
          </a:bodyPr>
          <a:lstStyle/>
          <a:p>
            <a:r>
              <a:rPr lang="en-US" b="0" dirty="0" smtClean="0"/>
              <a:t>Personal Information</a:t>
            </a:r>
          </a:p>
          <a:p>
            <a:r>
              <a:rPr lang="en-US" b="0" dirty="0" smtClean="0"/>
              <a:t>Language Spoken</a:t>
            </a:r>
          </a:p>
          <a:p>
            <a:r>
              <a:rPr lang="en-US" b="0" dirty="0" smtClean="0"/>
              <a:t>Support</a:t>
            </a:r>
          </a:p>
          <a:p>
            <a:r>
              <a:rPr lang="en-US" b="0" dirty="0" smtClean="0"/>
              <a:t>Healthcare Provider</a:t>
            </a:r>
          </a:p>
          <a:p>
            <a:r>
              <a:rPr lang="en-US" b="0" dirty="0" smtClean="0"/>
              <a:t>Insurance Provider</a:t>
            </a:r>
          </a:p>
          <a:p>
            <a:r>
              <a:rPr lang="en-US" b="0" dirty="0" smtClean="0"/>
              <a:t>Allergy/Drug Sensitivity</a:t>
            </a:r>
          </a:p>
          <a:p>
            <a:r>
              <a:rPr lang="en-US" b="0" dirty="0" smtClean="0"/>
              <a:t>Condition</a:t>
            </a:r>
          </a:p>
          <a:p>
            <a:r>
              <a:rPr lang="en-US" b="0" dirty="0" smtClean="0"/>
              <a:t>Medication</a:t>
            </a:r>
          </a:p>
          <a:p>
            <a:r>
              <a:rPr lang="en-US" b="0" dirty="0" smtClean="0"/>
              <a:t>Pregnancy</a:t>
            </a:r>
            <a:endParaRPr lang="en-US" b="0" dirty="0"/>
          </a:p>
        </p:txBody>
      </p:sp>
      <p:sp>
        <p:nvSpPr>
          <p:cNvPr id="7" name="Content Placeholder 6"/>
          <p:cNvSpPr>
            <a:spLocks noGrp="1"/>
          </p:cNvSpPr>
          <p:nvPr>
            <p:ph sz="half" idx="2"/>
          </p:nvPr>
        </p:nvSpPr>
        <p:spPr/>
        <p:txBody>
          <a:bodyPr>
            <a:normAutofit fontScale="92500" lnSpcReduction="10000"/>
          </a:bodyPr>
          <a:lstStyle/>
          <a:p>
            <a:r>
              <a:rPr lang="en-US" b="0" dirty="0" smtClean="0">
                <a:solidFill>
                  <a:srgbClr val="000000"/>
                </a:solidFill>
              </a:rPr>
              <a:t>Advance Directive</a:t>
            </a:r>
          </a:p>
          <a:p>
            <a:r>
              <a:rPr lang="en-US" b="0" dirty="0" smtClean="0">
                <a:solidFill>
                  <a:srgbClr val="000000"/>
                </a:solidFill>
              </a:rPr>
              <a:t>Immunization</a:t>
            </a:r>
          </a:p>
          <a:p>
            <a:r>
              <a:rPr lang="en-US" b="0" dirty="0" smtClean="0">
                <a:solidFill>
                  <a:srgbClr val="000000"/>
                </a:solidFill>
              </a:rPr>
              <a:t>Vital Sign</a:t>
            </a:r>
          </a:p>
          <a:p>
            <a:r>
              <a:rPr lang="en-US" b="0" dirty="0" smtClean="0">
                <a:solidFill>
                  <a:srgbClr val="000000"/>
                </a:solidFill>
              </a:rPr>
              <a:t>Result</a:t>
            </a:r>
          </a:p>
          <a:p>
            <a:r>
              <a:rPr lang="en-US" b="0" dirty="0" smtClean="0">
                <a:solidFill>
                  <a:srgbClr val="000000"/>
                </a:solidFill>
              </a:rPr>
              <a:t>Encounter</a:t>
            </a:r>
          </a:p>
          <a:p>
            <a:r>
              <a:rPr lang="en-US" b="0" dirty="0" smtClean="0">
                <a:solidFill>
                  <a:srgbClr val="000000"/>
                </a:solidFill>
              </a:rPr>
              <a:t>Procedure</a:t>
            </a:r>
          </a:p>
          <a:p>
            <a:r>
              <a:rPr lang="en-US" b="0" dirty="0" smtClean="0">
                <a:solidFill>
                  <a:srgbClr val="000000"/>
                </a:solidFill>
              </a:rPr>
              <a:t>Family History</a:t>
            </a:r>
          </a:p>
          <a:p>
            <a:r>
              <a:rPr lang="en-US" b="0" dirty="0" smtClean="0">
                <a:solidFill>
                  <a:srgbClr val="000000"/>
                </a:solidFill>
              </a:rPr>
              <a:t>Social History</a:t>
            </a:r>
          </a:p>
          <a:p>
            <a:r>
              <a:rPr lang="en-US" b="0" dirty="0" smtClean="0">
                <a:solidFill>
                  <a:srgbClr val="000000"/>
                </a:solidFill>
              </a:rPr>
              <a:t>Medical Equipment</a:t>
            </a:r>
          </a:p>
          <a:p>
            <a:r>
              <a:rPr lang="en-US" b="0" dirty="0" smtClean="0">
                <a:solidFill>
                  <a:srgbClr val="000000"/>
                </a:solidFill>
              </a:rPr>
              <a:t>And more…</a:t>
            </a:r>
            <a:endParaRPr lang="en-US" b="0" dirty="0">
              <a:solidFill>
                <a:srgbClr val="000000"/>
              </a:solidFill>
            </a:endParaRPr>
          </a:p>
        </p:txBody>
      </p:sp>
      <p:sp>
        <p:nvSpPr>
          <p:cNvPr id="3" name="Title 2"/>
          <p:cNvSpPr>
            <a:spLocks noGrp="1"/>
          </p:cNvSpPr>
          <p:nvPr>
            <p:ph type="title"/>
          </p:nvPr>
        </p:nvSpPr>
        <p:spPr/>
        <p:txBody>
          <a:bodyPr/>
          <a:lstStyle/>
          <a:p>
            <a:r>
              <a:rPr lang="en-US" dirty="0" smtClean="0"/>
              <a:t>ASTM CCR / HITSP C32</a:t>
            </a:r>
            <a:endParaRPr lang="en-US" dirty="0"/>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4" name="Slide Number Placeholder 3"/>
          <p:cNvSpPr>
            <a:spLocks noGrp="1"/>
          </p:cNvSpPr>
          <p:nvPr>
            <p:ph type="sldNum" sz="quarter" idx="12"/>
          </p:nvPr>
        </p:nvSpPr>
        <p:spPr/>
        <p:txBody>
          <a:bodyPr/>
          <a:lstStyle/>
          <a:p>
            <a:fld id="{B842B5B9-4B4D-3B47-A306-1EAE56821CBE}" type="slidenum">
              <a:rPr lang="en-US" smtClean="0"/>
              <a:t>11</a:t>
            </a:fld>
            <a:endParaRPr lang="en-US"/>
          </a:p>
        </p:txBody>
      </p:sp>
    </p:spTree>
    <p:extLst>
      <p:ext uri="{BB962C8B-B14F-4D97-AF65-F5344CB8AC3E}">
        <p14:creationId xmlns:p14="http://schemas.microsoft.com/office/powerpoint/2010/main" val="35414940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vider_work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00" y="1857554"/>
            <a:ext cx="8164895" cy="3747478"/>
          </a:xfrm>
          <a:prstGeom prst="rect">
            <a:avLst/>
          </a:prstGeom>
        </p:spPr>
      </p:pic>
      <p:sp>
        <p:nvSpPr>
          <p:cNvPr id="4"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5" name="Rectangle 2"/>
          <p:cNvSpPr>
            <a:spLocks noChangeArrowheads="1"/>
          </p:cNvSpPr>
          <p:nvPr/>
        </p:nvSpPr>
        <p:spPr bwMode="auto">
          <a:xfrm>
            <a:off x="3047999" y="4064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workflow</a:t>
            </a:r>
          </a:p>
        </p:txBody>
      </p:sp>
      <p:pic>
        <p:nvPicPr>
          <p:cNvPr id="6" name="Picture 6" descr="popHealth.png"/>
          <p:cNvPicPr>
            <a:picLocks noChangeAspect="1"/>
          </p:cNvPicPr>
          <p:nvPr/>
        </p:nvPicPr>
        <p:blipFill>
          <a:blip r:embed="rId4" cstate="print"/>
          <a:srcRect/>
          <a:stretch>
            <a:fillRect/>
          </a:stretch>
        </p:blipFill>
        <p:spPr bwMode="auto">
          <a:xfrm>
            <a:off x="533400" y="228600"/>
            <a:ext cx="2438400" cy="8715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7" name="Slide Number Placeholder 6"/>
          <p:cNvSpPr>
            <a:spLocks noGrp="1"/>
          </p:cNvSpPr>
          <p:nvPr>
            <p:ph type="sldNum" sz="quarter" idx="12"/>
          </p:nvPr>
        </p:nvSpPr>
        <p:spPr/>
        <p:txBody>
          <a:bodyPr/>
          <a:lstStyle/>
          <a:p>
            <a:fld id="{B842B5B9-4B4D-3B47-A306-1EAE56821CBE}" type="slidenum">
              <a:rPr lang="en-US" smtClean="0"/>
              <a:t>12</a:t>
            </a:fld>
            <a:endParaRPr lang="en-US"/>
          </a:p>
        </p:txBody>
      </p:sp>
    </p:spTree>
    <p:extLst>
      <p:ext uri="{BB962C8B-B14F-4D97-AF65-F5344CB8AC3E}">
        <p14:creationId xmlns:p14="http://schemas.microsoft.com/office/powerpoint/2010/main" val="322790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lnSpcReduction="10000"/>
          </a:bodyPr>
          <a:lstStyle/>
          <a:p>
            <a:r>
              <a:rPr lang="en-US" dirty="0" smtClean="0"/>
              <a:t>Apache 2 License</a:t>
            </a:r>
          </a:p>
          <a:p>
            <a:r>
              <a:rPr lang="en-US" dirty="0" smtClean="0"/>
              <a:t>3 Main Repositories</a:t>
            </a:r>
          </a:p>
          <a:p>
            <a:pPr lvl="1"/>
            <a:r>
              <a:rPr lang="en-US" dirty="0" smtClean="0"/>
              <a:t>Web application</a:t>
            </a:r>
          </a:p>
          <a:p>
            <a:pPr lvl="2"/>
            <a:r>
              <a:rPr lang="en-US" dirty="0"/>
              <a:t>https://</a:t>
            </a:r>
            <a:r>
              <a:rPr lang="en-US" dirty="0" err="1"/>
              <a:t>github.com</a:t>
            </a:r>
            <a:r>
              <a:rPr lang="en-US" dirty="0"/>
              <a:t>/</a:t>
            </a:r>
            <a:r>
              <a:rPr lang="en-US" dirty="0" err="1"/>
              <a:t>pophealth</a:t>
            </a:r>
            <a:r>
              <a:rPr lang="en-US" dirty="0"/>
              <a:t>/</a:t>
            </a:r>
            <a:r>
              <a:rPr lang="en-US" dirty="0" err="1"/>
              <a:t>popHealth</a:t>
            </a:r>
            <a:endParaRPr lang="en-US" dirty="0" smtClean="0"/>
          </a:p>
          <a:p>
            <a:pPr lvl="1"/>
            <a:r>
              <a:rPr lang="en-US" dirty="0" smtClean="0"/>
              <a:t>Quality Measures</a:t>
            </a:r>
          </a:p>
          <a:p>
            <a:pPr lvl="2"/>
            <a:r>
              <a:rPr lang="en-US" dirty="0" smtClean="0"/>
              <a:t>Licensed by the quality measure stewards</a:t>
            </a:r>
          </a:p>
          <a:p>
            <a:pPr lvl="2"/>
            <a:r>
              <a:rPr lang="en-US" dirty="0"/>
              <a:t>https://</a:t>
            </a:r>
            <a:r>
              <a:rPr lang="en-US" dirty="0" err="1"/>
              <a:t>github.com</a:t>
            </a:r>
            <a:r>
              <a:rPr lang="en-US" dirty="0"/>
              <a:t>/</a:t>
            </a:r>
            <a:r>
              <a:rPr lang="en-US" dirty="0" err="1"/>
              <a:t>pophealth</a:t>
            </a:r>
            <a:r>
              <a:rPr lang="en-US" dirty="0"/>
              <a:t>/measures</a:t>
            </a:r>
            <a:endParaRPr lang="en-US" dirty="0" smtClean="0"/>
          </a:p>
          <a:p>
            <a:pPr lvl="1"/>
            <a:r>
              <a:rPr lang="en-US" dirty="0" smtClean="0"/>
              <a:t>Quality Measure Engine</a:t>
            </a:r>
          </a:p>
          <a:p>
            <a:pPr lvl="2"/>
            <a:r>
              <a:rPr lang="en-US" dirty="0"/>
              <a:t>https://</a:t>
            </a:r>
            <a:r>
              <a:rPr lang="en-US" dirty="0" err="1"/>
              <a:t>github.com</a:t>
            </a:r>
            <a:r>
              <a:rPr lang="en-US" dirty="0"/>
              <a:t>/</a:t>
            </a:r>
            <a:r>
              <a:rPr lang="en-US" dirty="0" err="1"/>
              <a:t>pophealth</a:t>
            </a:r>
            <a:r>
              <a:rPr lang="en-US" dirty="0"/>
              <a:t>/quality-measure-engine</a:t>
            </a:r>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13</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4064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is open</a:t>
            </a: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21712546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103" y="2962463"/>
            <a:ext cx="7772400" cy="1470025"/>
          </a:xfrm>
        </p:spPr>
        <p:txBody>
          <a:bodyPr>
            <a:normAutofit/>
          </a:bodyPr>
          <a:lstStyle/>
          <a:p>
            <a:r>
              <a:rPr lang="en-US" dirty="0" smtClean="0"/>
              <a:t>Technical Walkthrough</a:t>
            </a:r>
            <a:endParaRPr lang="en-US" dirty="0"/>
          </a:p>
        </p:txBody>
      </p:sp>
      <p:pic>
        <p:nvPicPr>
          <p:cNvPr id="4" name="Picture 6" descr="popHealth.png"/>
          <p:cNvPicPr>
            <a:picLocks noChangeAspect="1"/>
          </p:cNvPicPr>
          <p:nvPr/>
        </p:nvPicPr>
        <p:blipFill>
          <a:blip r:embed="rId3" cstate="print"/>
          <a:srcRect/>
          <a:stretch>
            <a:fillRect/>
          </a:stretch>
        </p:blipFill>
        <p:spPr bwMode="auto">
          <a:xfrm>
            <a:off x="3481090" y="2090926"/>
            <a:ext cx="2438400" cy="8715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14</a:t>
            </a:fld>
            <a:endParaRPr lang="en-US"/>
          </a:p>
        </p:txBody>
      </p:sp>
    </p:spTree>
    <p:extLst>
      <p:ext uri="{BB962C8B-B14F-4D97-AF65-F5344CB8AC3E}">
        <p14:creationId xmlns:p14="http://schemas.microsoft.com/office/powerpoint/2010/main" val="11663847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Ruby on Rails</a:t>
            </a:r>
          </a:p>
          <a:p>
            <a:r>
              <a:rPr lang="en-US" dirty="0" err="1" smtClean="0"/>
              <a:t>MongoDB</a:t>
            </a:r>
            <a:endParaRPr lang="en-US" dirty="0" smtClean="0"/>
          </a:p>
          <a:p>
            <a:r>
              <a:rPr lang="en-US" dirty="0" smtClean="0"/>
              <a:t>JSON / JavaScript</a:t>
            </a:r>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15</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4064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implementation stack</a:t>
            </a:r>
            <a:endParaRPr lang="en-US" sz="2800" dirty="0" smtClean="0">
              <a:latin typeface="Verdana" charset="0"/>
            </a:endParaRP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25115167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tient Im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099" y="965199"/>
            <a:ext cx="6445861" cy="5781675"/>
          </a:xfrm>
          <a:prstGeom prst="rect">
            <a:avLst/>
          </a:prstGeom>
        </p:spPr>
      </p:pic>
      <p:sp>
        <p:nvSpPr>
          <p:cNvPr id="4"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5" name="Rectangle 2"/>
          <p:cNvSpPr>
            <a:spLocks noChangeArrowheads="1"/>
          </p:cNvSpPr>
          <p:nvPr/>
        </p:nvSpPr>
        <p:spPr bwMode="auto">
          <a:xfrm>
            <a:off x="3047999" y="4064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patient import</a:t>
            </a:r>
          </a:p>
        </p:txBody>
      </p:sp>
      <p:sp>
        <p:nvSpPr>
          <p:cNvPr id="7" name="Rectangle 2"/>
          <p:cNvSpPr>
            <a:spLocks/>
          </p:cNvSpPr>
          <p:nvPr/>
        </p:nvSpPr>
        <p:spPr bwMode="auto">
          <a:xfrm>
            <a:off x="5503856" y="3705618"/>
            <a:ext cx="1630367" cy="1279433"/>
          </a:xfrm>
          <a:prstGeom prst="rect">
            <a:avLst/>
          </a:prstGeom>
          <a:noFill/>
          <a:ln w="635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p:sp>
        <p:nvSpPr>
          <p:cNvPr id="8" name="Slide Number Placeholder 7"/>
          <p:cNvSpPr>
            <a:spLocks noGrp="1"/>
          </p:cNvSpPr>
          <p:nvPr>
            <p:ph type="sldNum" sz="quarter" idx="12"/>
          </p:nvPr>
        </p:nvSpPr>
        <p:spPr/>
        <p:txBody>
          <a:bodyPr/>
          <a:lstStyle/>
          <a:p>
            <a:fld id="{B842B5B9-4B4D-3B47-A306-1EAE56821CBE}" type="slidenum">
              <a:rPr lang="en-US" smtClean="0"/>
              <a:t>16</a:t>
            </a:fld>
            <a:endParaRPr lang="en-US"/>
          </a:p>
        </p:txBody>
      </p:sp>
      <p:pic>
        <p:nvPicPr>
          <p:cNvPr id="6" name="Picture 6" descr="popHealth.png"/>
          <p:cNvPicPr>
            <a:picLocks noChangeAspect="1"/>
          </p:cNvPicPr>
          <p:nvPr/>
        </p:nvPicPr>
        <p:blipFill>
          <a:blip r:embed="rId4" cstate="print"/>
          <a:srcRect/>
          <a:stretch>
            <a:fillRect/>
          </a:stretch>
        </p:blipFill>
        <p:spPr bwMode="auto">
          <a:xfrm>
            <a:off x="533400" y="228600"/>
            <a:ext cx="2438400" cy="871537"/>
          </a:xfrm>
          <a:prstGeom prst="rect">
            <a:avLst/>
          </a:prstGeom>
          <a:noFill/>
          <a:ln w="9525">
            <a:noFill/>
            <a:miter lim="800000"/>
            <a:headEnd/>
            <a:tailEnd/>
          </a:ln>
        </p:spPr>
      </p:pic>
    </p:spTree>
    <p:extLst>
      <p:ext uri="{BB962C8B-B14F-4D97-AF65-F5344CB8AC3E}">
        <p14:creationId xmlns:p14="http://schemas.microsoft.com/office/powerpoint/2010/main" val="828497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Basic metadata</a:t>
            </a:r>
          </a:p>
          <a:p>
            <a:pPr lvl="1"/>
            <a:r>
              <a:rPr lang="en-US" dirty="0" smtClean="0"/>
              <a:t>Name, description</a:t>
            </a:r>
          </a:p>
          <a:p>
            <a:r>
              <a:rPr lang="en-US" dirty="0" smtClean="0"/>
              <a:t>Measure structure</a:t>
            </a:r>
          </a:p>
          <a:p>
            <a:r>
              <a:rPr lang="en-US" dirty="0" smtClean="0"/>
              <a:t>Properties</a:t>
            </a:r>
          </a:p>
          <a:p>
            <a:pPr lvl="1"/>
            <a:r>
              <a:rPr lang="en-US" dirty="0" smtClean="0"/>
              <a:t>Pieces of data that need to be pulled from the patient record to calculate the measure</a:t>
            </a:r>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17</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4064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measure definitions</a:t>
            </a: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40287723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Metadata</a:t>
            </a:r>
            <a:endParaRPr lang="en-US" dirty="0"/>
          </a:p>
        </p:txBody>
      </p:sp>
      <p:sp>
        <p:nvSpPr>
          <p:cNvPr id="3" name="Rectangle 2"/>
          <p:cNvSpPr/>
          <p:nvPr/>
        </p:nvSpPr>
        <p:spPr>
          <a:xfrm>
            <a:off x="388602" y="1720840"/>
            <a:ext cx="8298198" cy="2862323"/>
          </a:xfrm>
          <a:prstGeom prst="rect">
            <a:avLst/>
          </a:prstGeom>
        </p:spPr>
        <p:txBody>
          <a:bodyPr wrap="square">
            <a:spAutoFit/>
          </a:bodyPr>
          <a:lstStyle/>
          <a:p>
            <a:r>
              <a:rPr lang="en-US" dirty="0">
                <a:latin typeface="Monaco"/>
              </a:rPr>
              <a:t> </a:t>
            </a:r>
            <a:r>
              <a:rPr lang="en-US" dirty="0">
                <a:solidFill>
                  <a:srgbClr val="036A07"/>
                </a:solidFill>
                <a:latin typeface="Monaco"/>
              </a:rPr>
              <a:t>"endorser"</a:t>
            </a:r>
            <a:r>
              <a:rPr lang="en-US" dirty="0">
                <a:solidFill>
                  <a:prstClr val="black"/>
                </a:solidFill>
                <a:latin typeface="Monaco"/>
              </a:rPr>
              <a:t>: </a:t>
            </a:r>
            <a:r>
              <a:rPr lang="en-US" dirty="0">
                <a:solidFill>
                  <a:srgbClr val="036A07"/>
                </a:solidFill>
                <a:latin typeface="Monaco"/>
              </a:rPr>
              <a:t>"NQF"</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"id"</a:t>
            </a:r>
            <a:r>
              <a:rPr lang="en-US" dirty="0">
                <a:solidFill>
                  <a:prstClr val="black"/>
                </a:solidFill>
                <a:latin typeface="Monaco"/>
              </a:rPr>
              <a:t>: </a:t>
            </a:r>
            <a:r>
              <a:rPr lang="en-US" dirty="0">
                <a:solidFill>
                  <a:srgbClr val="036A07"/>
                </a:solidFill>
                <a:latin typeface="Monaco"/>
              </a:rPr>
              <a:t>"0421"</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"properties"</a:t>
            </a:r>
            <a:r>
              <a:rPr lang="en-US" dirty="0">
                <a:solidFill>
                  <a:prstClr val="black"/>
                </a:solidFill>
                <a:latin typeface="Monaco"/>
              </a:rPr>
              <a:t>: </a:t>
            </a:r>
            <a:r>
              <a:rPr lang="en-US" dirty="0">
                <a:solidFill>
                  <a:srgbClr val="036A07"/>
                </a:solidFill>
                <a:latin typeface="Monaco"/>
              </a:rPr>
              <a:t>"NQF_Retooled_Measure_0421.xlsx.json"</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"name"</a:t>
            </a:r>
            <a:r>
              <a:rPr lang="en-US" dirty="0">
                <a:solidFill>
                  <a:prstClr val="black"/>
                </a:solidFill>
                <a:latin typeface="Monaco"/>
              </a:rPr>
              <a:t>: </a:t>
            </a:r>
            <a:r>
              <a:rPr lang="en-US" dirty="0">
                <a:solidFill>
                  <a:srgbClr val="036A07"/>
                </a:solidFill>
                <a:latin typeface="Monaco"/>
              </a:rPr>
              <a:t>"Adult Weight Screening and Follow-Up"</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"description"</a:t>
            </a:r>
            <a:r>
              <a:rPr lang="en-US" dirty="0">
                <a:solidFill>
                  <a:prstClr val="black"/>
                </a:solidFill>
                <a:latin typeface="Monaco"/>
              </a:rPr>
              <a:t>: </a:t>
            </a:r>
            <a:r>
              <a:rPr lang="en-US" dirty="0">
                <a:solidFill>
                  <a:srgbClr val="036A07"/>
                </a:solidFill>
                <a:latin typeface="Monaco"/>
              </a:rPr>
              <a:t>"Patients more than 18 years old whose BMI </a:t>
            </a:r>
            <a:endParaRPr lang="en-US" dirty="0" smtClean="0">
              <a:solidFill>
                <a:srgbClr val="036A07"/>
              </a:solidFill>
              <a:latin typeface="Monaco"/>
            </a:endParaRPr>
          </a:p>
          <a:p>
            <a:r>
              <a:rPr lang="en-US" dirty="0">
                <a:solidFill>
                  <a:srgbClr val="036A07"/>
                </a:solidFill>
                <a:latin typeface="Monaco"/>
              </a:rPr>
              <a:t>	</a:t>
            </a:r>
            <a:r>
              <a:rPr lang="en-US" dirty="0" smtClean="0">
                <a:solidFill>
                  <a:srgbClr val="036A07"/>
                </a:solidFill>
                <a:latin typeface="Monaco"/>
              </a:rPr>
              <a:t>was </a:t>
            </a:r>
            <a:r>
              <a:rPr lang="en-US" dirty="0">
                <a:solidFill>
                  <a:srgbClr val="036A07"/>
                </a:solidFill>
                <a:latin typeface="Monaco"/>
              </a:rPr>
              <a:t>calculated within six months, and who have a </a:t>
            </a:r>
            <a:r>
              <a:rPr lang="en-US" dirty="0" smtClean="0">
                <a:solidFill>
                  <a:srgbClr val="036A07"/>
                </a:solidFill>
                <a:latin typeface="Monaco"/>
              </a:rPr>
              <a:t>	documented </a:t>
            </a:r>
            <a:r>
              <a:rPr lang="en-US" dirty="0">
                <a:solidFill>
                  <a:srgbClr val="036A07"/>
                </a:solidFill>
                <a:latin typeface="Monaco"/>
              </a:rPr>
              <a:t>follow-up plan if BMI falls outside </a:t>
            </a:r>
            <a:r>
              <a:rPr lang="en-US" dirty="0" smtClean="0">
                <a:solidFill>
                  <a:srgbClr val="036A07"/>
                </a:solidFill>
                <a:latin typeface="Monaco"/>
              </a:rPr>
              <a:t>	parameters</a:t>
            </a:r>
            <a:r>
              <a:rPr lang="en-US" dirty="0">
                <a:solidFill>
                  <a:srgbClr val="036A07"/>
                </a:solidFill>
                <a:latin typeface="Monaco"/>
              </a:rPr>
              <a:t>."</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"steward"</a:t>
            </a:r>
            <a:r>
              <a:rPr lang="en-US" dirty="0">
                <a:solidFill>
                  <a:prstClr val="black"/>
                </a:solidFill>
                <a:latin typeface="Monaco"/>
              </a:rPr>
              <a:t>: </a:t>
            </a:r>
            <a:r>
              <a:rPr lang="en-US" dirty="0">
                <a:solidFill>
                  <a:srgbClr val="036A07"/>
                </a:solidFill>
                <a:latin typeface="Monaco"/>
              </a:rPr>
              <a:t>"QIP"</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"category"</a:t>
            </a:r>
            <a:r>
              <a:rPr lang="en-US" dirty="0">
                <a:solidFill>
                  <a:prstClr val="black"/>
                </a:solidFill>
                <a:latin typeface="Monaco"/>
              </a:rPr>
              <a:t>: </a:t>
            </a:r>
            <a:r>
              <a:rPr lang="en-US" dirty="0">
                <a:solidFill>
                  <a:srgbClr val="036A07"/>
                </a:solidFill>
                <a:latin typeface="Monaco"/>
              </a:rPr>
              <a:t>"Core"</a:t>
            </a:r>
            <a:r>
              <a:rPr lang="en-US" dirty="0">
                <a:solidFill>
                  <a:prstClr val="black"/>
                </a:solidFill>
                <a:latin typeface="Monaco"/>
              </a:rPr>
              <a:t>,</a:t>
            </a:r>
            <a:endParaRPr lang="en-US" dirty="0"/>
          </a:p>
        </p:txBody>
      </p:sp>
      <p:sp>
        <p:nvSpPr>
          <p:cNvPr id="4" name="Footer Placeholder 3"/>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18</a:t>
            </a:fld>
            <a:endParaRPr lang="en-US"/>
          </a:p>
        </p:txBody>
      </p:sp>
    </p:spTree>
    <p:extLst>
      <p:ext uri="{BB962C8B-B14F-4D97-AF65-F5344CB8AC3E}">
        <p14:creationId xmlns:p14="http://schemas.microsoft.com/office/powerpoint/2010/main" val="17315444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Structure</a:t>
            </a:r>
            <a:endParaRPr lang="en-US" dirty="0"/>
          </a:p>
        </p:txBody>
      </p:sp>
      <p:sp>
        <p:nvSpPr>
          <p:cNvPr id="9" name="Rectangle 8"/>
          <p:cNvSpPr/>
          <p:nvPr/>
        </p:nvSpPr>
        <p:spPr>
          <a:xfrm>
            <a:off x="457200" y="1439231"/>
            <a:ext cx="8229600" cy="5078314"/>
          </a:xfrm>
          <a:prstGeom prst="rect">
            <a:avLst/>
          </a:prstGeom>
        </p:spPr>
        <p:txBody>
          <a:bodyPr wrap="square">
            <a:spAutoFit/>
          </a:bodyPr>
          <a:lstStyle/>
          <a:p>
            <a:r>
              <a:rPr lang="en-US" dirty="0">
                <a:latin typeface="Monaco"/>
              </a:rPr>
              <a:t> </a:t>
            </a:r>
            <a:r>
              <a:rPr lang="en-US" dirty="0">
                <a:solidFill>
                  <a:srgbClr val="036A07"/>
                </a:solidFill>
                <a:latin typeface="Monaco"/>
              </a:rPr>
              <a:t>"numerator"</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"or"</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"category"</a:t>
            </a:r>
            <a:r>
              <a:rPr lang="en-US" dirty="0">
                <a:solidFill>
                  <a:prstClr val="black"/>
                </a:solidFill>
                <a:latin typeface="Monaco"/>
              </a:rPr>
              <a:t>: </a:t>
            </a:r>
            <a:r>
              <a:rPr lang="en-US" dirty="0">
                <a:solidFill>
                  <a:srgbClr val="036A07"/>
                </a:solidFill>
                <a:latin typeface="Monaco"/>
              </a:rPr>
              <a:t>"Patient Characteristic"</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"title"</a:t>
            </a:r>
            <a:r>
              <a:rPr lang="en-US" dirty="0">
                <a:solidFill>
                  <a:prstClr val="black"/>
                </a:solidFill>
                <a:latin typeface="Monaco"/>
              </a:rPr>
              <a:t>: </a:t>
            </a:r>
            <a:r>
              <a:rPr lang="en-US" dirty="0">
                <a:solidFill>
                  <a:srgbClr val="036A07"/>
                </a:solidFill>
                <a:latin typeface="Monaco"/>
              </a:rPr>
              <a:t>"22 kg/m2 &lt;= BMI &lt;= 30 kg/m2"</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"and"</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"category"</a:t>
            </a:r>
            <a:r>
              <a:rPr lang="en-US" dirty="0">
                <a:solidFill>
                  <a:prstClr val="black"/>
                </a:solidFill>
                <a:latin typeface="Monaco"/>
              </a:rPr>
              <a:t>: </a:t>
            </a:r>
            <a:r>
              <a:rPr lang="en-US" dirty="0">
                <a:solidFill>
                  <a:srgbClr val="036A07"/>
                </a:solidFill>
                <a:latin typeface="Monaco"/>
              </a:rPr>
              <a:t>"Patient Characteristic"</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"title"</a:t>
            </a:r>
            <a:r>
              <a:rPr lang="en-US" dirty="0">
                <a:solidFill>
                  <a:prstClr val="black"/>
                </a:solidFill>
                <a:latin typeface="Monaco"/>
              </a:rPr>
              <a:t>: </a:t>
            </a:r>
            <a:r>
              <a:rPr lang="en-US" dirty="0">
                <a:solidFill>
                  <a:srgbClr val="036A07"/>
                </a:solidFill>
                <a:latin typeface="Monaco"/>
              </a:rPr>
              <a:t>"BMI &lt; 22 kg/m2 OR BMI &gt; 30 kg/m2"</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"or"</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"category"</a:t>
            </a:r>
            <a:r>
              <a:rPr lang="en-US" dirty="0">
                <a:solidFill>
                  <a:prstClr val="black"/>
                </a:solidFill>
                <a:latin typeface="Monaco"/>
              </a:rPr>
              <a:t>: </a:t>
            </a:r>
            <a:r>
              <a:rPr lang="en-US" dirty="0">
                <a:solidFill>
                  <a:srgbClr val="036A07"/>
                </a:solidFill>
                <a:latin typeface="Monaco"/>
              </a:rPr>
              <a:t>"Care Goal"</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"title"</a:t>
            </a:r>
            <a:r>
              <a:rPr lang="en-US" dirty="0">
                <a:solidFill>
                  <a:prstClr val="black"/>
                </a:solidFill>
                <a:latin typeface="Monaco"/>
              </a:rPr>
              <a:t>: </a:t>
            </a:r>
            <a:r>
              <a:rPr lang="en-US" dirty="0">
                <a:solidFill>
                  <a:srgbClr val="036A07"/>
                </a:solidFill>
                <a:latin typeface="Monaco"/>
              </a:rPr>
              <a:t>"Follow up plan BMI </a:t>
            </a:r>
            <a:r>
              <a:rPr lang="en-US" dirty="0" smtClean="0">
                <a:solidFill>
                  <a:srgbClr val="036A07"/>
                </a:solidFill>
                <a:latin typeface="Monaco"/>
              </a:rPr>
              <a:t>management”</a:t>
            </a:r>
          </a:p>
          <a:p>
            <a:r>
              <a:rPr lang="en-US" dirty="0" smtClean="0">
                <a:solidFill>
                  <a:srgbClr val="036A07"/>
                </a:solidFill>
                <a:latin typeface="Monaco"/>
              </a:rPr>
              <a:t>                ...</a:t>
            </a:r>
            <a:endParaRPr lang="en-US" dirty="0"/>
          </a:p>
        </p:txBody>
      </p:sp>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4" name="Slide Number Placeholder 3"/>
          <p:cNvSpPr>
            <a:spLocks noGrp="1"/>
          </p:cNvSpPr>
          <p:nvPr>
            <p:ph type="sldNum" sz="quarter" idx="12"/>
          </p:nvPr>
        </p:nvSpPr>
        <p:spPr/>
        <p:txBody>
          <a:bodyPr/>
          <a:lstStyle/>
          <a:p>
            <a:fld id="{B842B5B9-4B4D-3B47-A306-1EAE56821CBE}" type="slidenum">
              <a:rPr lang="en-US" smtClean="0"/>
              <a:t>19</a:t>
            </a:fld>
            <a:endParaRPr lang="en-US"/>
          </a:p>
        </p:txBody>
      </p:sp>
    </p:spTree>
    <p:extLst>
      <p:ext uri="{BB962C8B-B14F-4D97-AF65-F5344CB8AC3E}">
        <p14:creationId xmlns:p14="http://schemas.microsoft.com/office/powerpoint/2010/main" val="28962723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Overview</a:t>
            </a:r>
          </a:p>
          <a:p>
            <a:r>
              <a:rPr lang="en-US" dirty="0" smtClean="0"/>
              <a:t>Technical walkthrough</a:t>
            </a:r>
          </a:p>
          <a:p>
            <a:r>
              <a:rPr lang="en-US" dirty="0" smtClean="0"/>
              <a:t>Implementation retrospective</a:t>
            </a:r>
          </a:p>
          <a:p>
            <a:r>
              <a:rPr lang="en-US" dirty="0" smtClean="0"/>
              <a:t>Ways </a:t>
            </a:r>
            <a:r>
              <a:rPr lang="en-US" dirty="0" err="1" smtClean="0"/>
              <a:t>popHealth</a:t>
            </a:r>
            <a:r>
              <a:rPr lang="en-US" dirty="0" smtClean="0"/>
              <a:t> can be used</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2</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3810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endParaRPr lang="en-US" sz="2800" dirty="0" smtClean="0">
              <a:latin typeface="Verdana" charset="0"/>
            </a:endParaRP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28250740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7-07 at 9.14.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83" y="0"/>
            <a:ext cx="8694174" cy="6858000"/>
          </a:xfrm>
          <a:prstGeom prst="rect">
            <a:avLst/>
          </a:prstGeom>
        </p:spPr>
      </p:pic>
      <p:sp>
        <p:nvSpPr>
          <p:cNvPr id="4" name="Slide Number Placeholder 3"/>
          <p:cNvSpPr>
            <a:spLocks noGrp="1"/>
          </p:cNvSpPr>
          <p:nvPr>
            <p:ph type="sldNum" sz="quarter" idx="12"/>
          </p:nvPr>
        </p:nvSpPr>
        <p:spPr/>
        <p:txBody>
          <a:bodyPr/>
          <a:lstStyle/>
          <a:p>
            <a:fld id="{B842B5B9-4B4D-3B47-A306-1EAE56821CBE}" type="slidenum">
              <a:rPr lang="en-US" smtClean="0"/>
              <a:t>20</a:t>
            </a:fld>
            <a:endParaRPr lang="en-US"/>
          </a:p>
        </p:txBody>
      </p:sp>
    </p:spTree>
    <p:extLst>
      <p:ext uri="{BB962C8B-B14F-4D97-AF65-F5344CB8AC3E}">
        <p14:creationId xmlns:p14="http://schemas.microsoft.com/office/powerpoint/2010/main" val="1919088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a:t>
            </a:r>
            <a:endParaRPr lang="en-US" dirty="0"/>
          </a:p>
        </p:txBody>
      </p:sp>
      <p:sp>
        <p:nvSpPr>
          <p:cNvPr id="3" name="Rectangle 2"/>
          <p:cNvSpPr/>
          <p:nvPr/>
        </p:nvSpPr>
        <p:spPr>
          <a:xfrm>
            <a:off x="457200" y="1225688"/>
            <a:ext cx="8229600" cy="5632312"/>
          </a:xfrm>
          <a:prstGeom prst="rect">
            <a:avLst/>
          </a:prstGeom>
        </p:spPr>
        <p:txBody>
          <a:bodyPr wrap="square">
            <a:spAutoFit/>
          </a:bodyPr>
          <a:lstStyle/>
          <a:p>
            <a:r>
              <a:rPr lang="en-US" dirty="0">
                <a:latin typeface="Monaco"/>
              </a:rPr>
              <a:t> </a:t>
            </a:r>
            <a:r>
              <a:rPr lang="en-US" dirty="0">
                <a:solidFill>
                  <a:srgbClr val="036A07"/>
                </a:solidFill>
                <a:latin typeface="Monaco"/>
              </a:rPr>
              <a:t>"</a:t>
            </a:r>
            <a:r>
              <a:rPr lang="en-US" dirty="0" err="1">
                <a:solidFill>
                  <a:srgbClr val="036A07"/>
                </a:solidFill>
                <a:latin typeface="Monaco"/>
              </a:rPr>
              <a:t>follow_up_plan_bmi_management_care_plan</a:t>
            </a:r>
            <a:r>
              <a:rPr lang="en-US" dirty="0">
                <a:solidFill>
                  <a:srgbClr val="036A07"/>
                </a:solidFill>
                <a:latin typeface="Monaco"/>
              </a:rPr>
              <a:t>"</a:t>
            </a:r>
            <a:r>
              <a:rPr lang="en-US" dirty="0">
                <a:solidFill>
                  <a:prstClr val="black"/>
                </a:solidFill>
                <a:latin typeface="Monaco"/>
              </a:rPr>
              <a:t>: </a:t>
            </a:r>
            <a:r>
              <a:rPr lang="en-US" dirty="0" smtClean="0">
                <a:solidFill>
                  <a:prstClr val="black"/>
                </a:solidFill>
                <a:latin typeface="Monaco"/>
              </a:rPr>
              <a:t>{</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a:t>
            </a:r>
            <a:r>
              <a:rPr lang="en-US" dirty="0" err="1">
                <a:solidFill>
                  <a:srgbClr val="036A07"/>
                </a:solidFill>
                <a:latin typeface="Monaco"/>
              </a:rPr>
              <a:t>standard_category</a:t>
            </a:r>
            <a:r>
              <a:rPr lang="en-US" dirty="0">
                <a:solidFill>
                  <a:srgbClr val="036A07"/>
                </a:solidFill>
                <a:latin typeface="Monaco"/>
              </a:rPr>
              <a:t>"</a:t>
            </a:r>
            <a:r>
              <a:rPr lang="en-US" dirty="0">
                <a:solidFill>
                  <a:prstClr val="black"/>
                </a:solidFill>
                <a:latin typeface="Monaco"/>
              </a:rPr>
              <a:t>: </a:t>
            </a:r>
            <a:r>
              <a:rPr lang="en-US" dirty="0">
                <a:solidFill>
                  <a:srgbClr val="036A07"/>
                </a:solidFill>
                <a:latin typeface="Monaco"/>
              </a:rPr>
              <a:t>"</a:t>
            </a:r>
            <a:r>
              <a:rPr lang="en-US" dirty="0" err="1" smtClean="0">
                <a:solidFill>
                  <a:srgbClr val="036A07"/>
                </a:solidFill>
                <a:latin typeface="Monaco"/>
              </a:rPr>
              <a:t>care_goal</a:t>
            </a:r>
            <a:r>
              <a:rPr lang="en-US" dirty="0" smtClean="0">
                <a:solidFill>
                  <a:srgbClr val="036A07"/>
                </a:solidFill>
                <a:latin typeface="Monaco"/>
              </a:rPr>
              <a:t>”</a:t>
            </a:r>
            <a:r>
              <a:rPr lang="en-US" dirty="0" smtClean="0">
                <a:solidFill>
                  <a:prstClr val="black"/>
                </a:solidFill>
                <a:latin typeface="Monaco"/>
              </a:rPr>
              <a:t>,</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"type"</a:t>
            </a:r>
            <a:r>
              <a:rPr lang="en-US" dirty="0">
                <a:solidFill>
                  <a:prstClr val="black"/>
                </a:solidFill>
                <a:latin typeface="Monaco"/>
              </a:rPr>
              <a:t>: </a:t>
            </a:r>
            <a:r>
              <a:rPr lang="en-US" dirty="0">
                <a:solidFill>
                  <a:srgbClr val="036A07"/>
                </a:solidFill>
                <a:latin typeface="Monaco"/>
              </a:rPr>
              <a:t>"array"</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"items"</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"type"</a:t>
            </a:r>
            <a:r>
              <a:rPr lang="en-US" dirty="0">
                <a:solidFill>
                  <a:prstClr val="black"/>
                </a:solidFill>
                <a:latin typeface="Monaco"/>
              </a:rPr>
              <a:t>: </a:t>
            </a:r>
            <a:r>
              <a:rPr lang="en-US" dirty="0">
                <a:solidFill>
                  <a:srgbClr val="036A07"/>
                </a:solidFill>
                <a:latin typeface="Monaco"/>
              </a:rPr>
              <a:t>"number"</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"format"</a:t>
            </a:r>
            <a:r>
              <a:rPr lang="en-US" dirty="0">
                <a:solidFill>
                  <a:prstClr val="black"/>
                </a:solidFill>
                <a:latin typeface="Monaco"/>
              </a:rPr>
              <a:t>: </a:t>
            </a:r>
            <a:r>
              <a:rPr lang="en-US" dirty="0">
                <a:solidFill>
                  <a:srgbClr val="036A07"/>
                </a:solidFill>
                <a:latin typeface="Monaco"/>
              </a:rPr>
              <a:t>"</a:t>
            </a:r>
            <a:r>
              <a:rPr lang="en-US" dirty="0" err="1">
                <a:solidFill>
                  <a:srgbClr val="036A07"/>
                </a:solidFill>
                <a:latin typeface="Monaco"/>
              </a:rPr>
              <a:t>utc</a:t>
            </a:r>
            <a:r>
              <a:rPr lang="en-US" dirty="0">
                <a:solidFill>
                  <a:srgbClr val="036A07"/>
                </a:solidFill>
                <a:latin typeface="Monaco"/>
              </a:rPr>
              <a:t>-sec"</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"codes"</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"set"</a:t>
            </a:r>
            <a:r>
              <a:rPr lang="en-US" dirty="0">
                <a:solidFill>
                  <a:prstClr val="black"/>
                </a:solidFill>
                <a:latin typeface="Monaco"/>
              </a:rPr>
              <a:t>: </a:t>
            </a:r>
            <a:r>
              <a:rPr lang="en-US" dirty="0">
                <a:solidFill>
                  <a:srgbClr val="036A07"/>
                </a:solidFill>
                <a:latin typeface="Monaco"/>
              </a:rPr>
              <a:t>"ICD-9-</a:t>
            </a:r>
            <a:r>
              <a:rPr lang="en-US" dirty="0" smtClean="0">
                <a:solidFill>
                  <a:srgbClr val="036A07"/>
                </a:solidFill>
                <a:latin typeface="Monaco"/>
              </a:rPr>
              <a:t>CM”</a:t>
            </a:r>
            <a:r>
              <a:rPr lang="en-US" dirty="0" smtClean="0">
                <a:solidFill>
                  <a:prstClr val="black"/>
                </a:solidFill>
                <a:latin typeface="Monaco"/>
              </a:rPr>
              <a:t>,</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"values"</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"V65.3"</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"set"</a:t>
            </a:r>
            <a:r>
              <a:rPr lang="en-US" dirty="0">
                <a:solidFill>
                  <a:prstClr val="black"/>
                </a:solidFill>
                <a:latin typeface="Monaco"/>
              </a:rPr>
              <a:t>: </a:t>
            </a:r>
            <a:r>
              <a:rPr lang="en-US" dirty="0">
                <a:solidFill>
                  <a:srgbClr val="036A07"/>
                </a:solidFill>
                <a:latin typeface="Monaco"/>
              </a:rPr>
              <a:t>"SNOMED-</a:t>
            </a:r>
            <a:r>
              <a:rPr lang="en-US" dirty="0" smtClean="0">
                <a:solidFill>
                  <a:srgbClr val="036A07"/>
                </a:solidFill>
                <a:latin typeface="Monaco"/>
              </a:rPr>
              <a:t>CT”</a:t>
            </a:r>
            <a:r>
              <a:rPr lang="en-US" dirty="0" smtClean="0">
                <a:solidFill>
                  <a:prstClr val="black"/>
                </a:solidFill>
                <a:latin typeface="Monaco"/>
              </a:rPr>
              <a:t>,</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"values"</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"169411000"</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"170795002"</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smtClean="0">
                <a:solidFill>
                  <a:srgbClr val="036A07"/>
                </a:solidFill>
                <a:latin typeface="Monaco"/>
              </a:rPr>
              <a:t>...</a:t>
            </a:r>
            <a:endParaRPr lang="en-US" dirty="0"/>
          </a:p>
        </p:txBody>
      </p:sp>
      <p:sp>
        <p:nvSpPr>
          <p:cNvPr id="5" name="Slide Number Placeholder 4"/>
          <p:cNvSpPr>
            <a:spLocks noGrp="1"/>
          </p:cNvSpPr>
          <p:nvPr>
            <p:ph type="sldNum" sz="quarter" idx="12"/>
          </p:nvPr>
        </p:nvSpPr>
        <p:spPr/>
        <p:txBody>
          <a:bodyPr/>
          <a:lstStyle/>
          <a:p>
            <a:fld id="{B842B5B9-4B4D-3B47-A306-1EAE56821CBE}" type="slidenum">
              <a:rPr lang="en-US" smtClean="0"/>
              <a:t>21</a:t>
            </a:fld>
            <a:endParaRPr lang="en-US"/>
          </a:p>
        </p:txBody>
      </p:sp>
    </p:spTree>
    <p:extLst>
      <p:ext uri="{BB962C8B-B14F-4D97-AF65-F5344CB8AC3E}">
        <p14:creationId xmlns:p14="http://schemas.microsoft.com/office/powerpoint/2010/main" val="7411232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tient Im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099" y="965199"/>
            <a:ext cx="6445861" cy="5781675"/>
          </a:xfrm>
          <a:prstGeom prst="rect">
            <a:avLst/>
          </a:prstGeom>
        </p:spPr>
      </p:pic>
      <p:sp>
        <p:nvSpPr>
          <p:cNvPr id="4"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5" name="Rectangle 2"/>
          <p:cNvSpPr>
            <a:spLocks noChangeArrowheads="1"/>
          </p:cNvSpPr>
          <p:nvPr/>
        </p:nvSpPr>
        <p:spPr bwMode="auto">
          <a:xfrm>
            <a:off x="3047999" y="3810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patient import</a:t>
            </a:r>
          </a:p>
        </p:txBody>
      </p:sp>
      <p:pic>
        <p:nvPicPr>
          <p:cNvPr id="6" name="Picture 6" descr="popHealth.png"/>
          <p:cNvPicPr>
            <a:picLocks noChangeAspect="1"/>
          </p:cNvPicPr>
          <p:nvPr/>
        </p:nvPicPr>
        <p:blipFill>
          <a:blip r:embed="rId4" cstate="print"/>
          <a:srcRect/>
          <a:stretch>
            <a:fillRect/>
          </a:stretch>
        </p:blipFill>
        <p:spPr bwMode="auto">
          <a:xfrm>
            <a:off x="533400" y="228600"/>
            <a:ext cx="2438400" cy="871537"/>
          </a:xfrm>
          <a:prstGeom prst="rect">
            <a:avLst/>
          </a:prstGeom>
          <a:noFill/>
          <a:ln w="9525">
            <a:noFill/>
            <a:miter lim="800000"/>
            <a:headEnd/>
            <a:tailEnd/>
          </a:ln>
        </p:spPr>
      </p:pic>
      <p:sp>
        <p:nvSpPr>
          <p:cNvPr id="7" name="Rectangle 2"/>
          <p:cNvSpPr>
            <a:spLocks/>
          </p:cNvSpPr>
          <p:nvPr/>
        </p:nvSpPr>
        <p:spPr bwMode="auto">
          <a:xfrm>
            <a:off x="1248186" y="5022579"/>
            <a:ext cx="6480739" cy="1478456"/>
          </a:xfrm>
          <a:prstGeom prst="rect">
            <a:avLst/>
          </a:prstGeom>
          <a:noFill/>
          <a:ln w="635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p:sp>
        <p:nvSpPr>
          <p:cNvPr id="8" name="Slide Number Placeholder 7"/>
          <p:cNvSpPr>
            <a:spLocks noGrp="1"/>
          </p:cNvSpPr>
          <p:nvPr>
            <p:ph type="sldNum" sz="quarter" idx="12"/>
          </p:nvPr>
        </p:nvSpPr>
        <p:spPr/>
        <p:txBody>
          <a:bodyPr/>
          <a:lstStyle/>
          <a:p>
            <a:fld id="{B842B5B9-4B4D-3B47-A306-1EAE56821CBE}" type="slidenum">
              <a:rPr lang="en-US" smtClean="0"/>
              <a:t>22</a:t>
            </a:fld>
            <a:endParaRPr lang="en-US"/>
          </a:p>
        </p:txBody>
      </p:sp>
    </p:spTree>
    <p:extLst>
      <p:ext uri="{BB962C8B-B14F-4D97-AF65-F5344CB8AC3E}">
        <p14:creationId xmlns:p14="http://schemas.microsoft.com/office/powerpoint/2010/main" val="11401065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the patient summary</a:t>
            </a:r>
            <a:endParaRPr lang="en-US" dirty="0"/>
          </a:p>
        </p:txBody>
      </p:sp>
      <p:sp>
        <p:nvSpPr>
          <p:cNvPr id="3" name="Content Placeholder 2"/>
          <p:cNvSpPr>
            <a:spLocks noGrp="1"/>
          </p:cNvSpPr>
          <p:nvPr>
            <p:ph idx="1"/>
          </p:nvPr>
        </p:nvSpPr>
        <p:spPr/>
        <p:txBody>
          <a:bodyPr/>
          <a:lstStyle/>
          <a:p>
            <a:r>
              <a:rPr lang="en-US" dirty="0" smtClean="0"/>
              <a:t>Summaries have sections</a:t>
            </a:r>
          </a:p>
          <a:p>
            <a:pPr lvl="1"/>
            <a:r>
              <a:rPr lang="en-US" dirty="0" smtClean="0"/>
              <a:t>Medications, vital signs, etc.</a:t>
            </a:r>
          </a:p>
          <a:p>
            <a:r>
              <a:rPr lang="en-US" dirty="0" smtClean="0"/>
              <a:t>Sections have entries</a:t>
            </a:r>
          </a:p>
          <a:p>
            <a:pPr lvl="1"/>
            <a:r>
              <a:rPr lang="en-US" dirty="0" smtClean="0"/>
              <a:t>Coded description</a:t>
            </a:r>
          </a:p>
          <a:p>
            <a:pPr lvl="1"/>
            <a:r>
              <a:rPr lang="en-US" dirty="0" smtClean="0"/>
              <a:t>Time stamp</a:t>
            </a:r>
          </a:p>
          <a:p>
            <a:pPr lvl="1"/>
            <a:r>
              <a:rPr lang="en-US" dirty="0" smtClean="0"/>
              <a:t>Status (optional)</a:t>
            </a:r>
          </a:p>
          <a:p>
            <a:pPr lvl="1"/>
            <a:r>
              <a:rPr lang="en-US" dirty="0" smtClean="0"/>
              <a:t>Value (optional)</a:t>
            </a:r>
            <a:endParaRPr lang="en-US" dirty="0"/>
          </a:p>
        </p:txBody>
      </p:sp>
      <p:sp>
        <p:nvSpPr>
          <p:cNvPr id="4" name="Footer Placeholder 3"/>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23</a:t>
            </a:fld>
            <a:endParaRPr lang="en-US"/>
          </a:p>
        </p:txBody>
      </p:sp>
    </p:spTree>
    <p:extLst>
      <p:ext uri="{BB962C8B-B14F-4D97-AF65-F5344CB8AC3E}">
        <p14:creationId xmlns:p14="http://schemas.microsoft.com/office/powerpoint/2010/main" val="9824462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Level Patient Summary Example</a:t>
            </a:r>
            <a:endParaRPr lang="en-US" dirty="0"/>
          </a:p>
        </p:txBody>
      </p:sp>
      <p:sp>
        <p:nvSpPr>
          <p:cNvPr id="3" name="Content Placeholder 2"/>
          <p:cNvSpPr>
            <a:spLocks noGrp="1"/>
          </p:cNvSpPr>
          <p:nvPr>
            <p:ph sz="half" idx="1"/>
          </p:nvPr>
        </p:nvSpPr>
        <p:spPr/>
        <p:txBody>
          <a:bodyPr/>
          <a:lstStyle/>
          <a:p>
            <a:r>
              <a:rPr lang="en-US" dirty="0" smtClean="0"/>
              <a:t>Header</a:t>
            </a:r>
          </a:p>
          <a:p>
            <a:pPr lvl="1"/>
            <a:r>
              <a:rPr lang="en-US" dirty="0" smtClean="0"/>
              <a:t>Name: Sam </a:t>
            </a:r>
            <a:r>
              <a:rPr lang="en-US" dirty="0" err="1" smtClean="0"/>
              <a:t>Samer</a:t>
            </a:r>
            <a:endParaRPr lang="en-US" dirty="0" smtClean="0"/>
          </a:p>
          <a:p>
            <a:pPr lvl="1"/>
            <a:r>
              <a:rPr lang="en-US" dirty="0" smtClean="0"/>
              <a:t>DOB: 10/18/1970</a:t>
            </a:r>
          </a:p>
          <a:p>
            <a:pPr lvl="1"/>
            <a:r>
              <a:rPr lang="en-US" dirty="0" smtClean="0"/>
              <a:t>Gender: Male</a:t>
            </a:r>
          </a:p>
          <a:p>
            <a:r>
              <a:rPr lang="en-US" dirty="0" smtClean="0"/>
              <a:t>Vital Signs</a:t>
            </a:r>
          </a:p>
          <a:p>
            <a:pPr lvl="1"/>
            <a:r>
              <a:rPr lang="en-US" dirty="0"/>
              <a:t>Systolic </a:t>
            </a:r>
            <a:r>
              <a:rPr lang="en-US" dirty="0" smtClean="0"/>
              <a:t>BP</a:t>
            </a:r>
          </a:p>
          <a:p>
            <a:pPr lvl="2"/>
            <a:r>
              <a:rPr lang="en-US" dirty="0" smtClean="0"/>
              <a:t>Code: 314443004 (SNOMED)</a:t>
            </a:r>
          </a:p>
          <a:p>
            <a:pPr lvl="2"/>
            <a:r>
              <a:rPr lang="en-US" dirty="0" smtClean="0"/>
              <a:t>Date: 7/17/2011</a:t>
            </a:r>
          </a:p>
          <a:p>
            <a:pPr lvl="2"/>
            <a:r>
              <a:rPr lang="en-US" dirty="0" smtClean="0"/>
              <a:t>Value: 132 mm[Hg]</a:t>
            </a:r>
          </a:p>
          <a:p>
            <a:pPr lvl="1"/>
            <a:endParaRPr lang="en-US" dirty="0"/>
          </a:p>
        </p:txBody>
      </p:sp>
      <p:sp>
        <p:nvSpPr>
          <p:cNvPr id="4" name="Content Placeholder 3"/>
          <p:cNvSpPr>
            <a:spLocks noGrp="1"/>
          </p:cNvSpPr>
          <p:nvPr>
            <p:ph sz="half" idx="2"/>
          </p:nvPr>
        </p:nvSpPr>
        <p:spPr/>
        <p:txBody>
          <a:bodyPr/>
          <a:lstStyle/>
          <a:p>
            <a:r>
              <a:rPr lang="en-US" dirty="0" smtClean="0"/>
              <a:t>Plan of Care</a:t>
            </a:r>
          </a:p>
          <a:p>
            <a:pPr lvl="1"/>
            <a:r>
              <a:rPr lang="en-US" dirty="0" smtClean="0"/>
              <a:t>BMI Management</a:t>
            </a:r>
          </a:p>
          <a:p>
            <a:pPr lvl="2"/>
            <a:r>
              <a:rPr lang="en-US" dirty="0"/>
              <a:t>Code: </a:t>
            </a:r>
            <a:r>
              <a:rPr lang="en-US" dirty="0" smtClean="0"/>
              <a:t>V65.3 (ICD-9)</a:t>
            </a:r>
          </a:p>
          <a:p>
            <a:pPr lvl="2"/>
            <a:r>
              <a:rPr lang="en-US" dirty="0" smtClean="0"/>
              <a:t>Date: 4/19/2010</a:t>
            </a:r>
            <a:endParaRPr lang="en-US" dirty="0"/>
          </a:p>
          <a:p>
            <a:pPr lvl="1"/>
            <a:r>
              <a:rPr lang="en-US" dirty="0" smtClean="0"/>
              <a:t>Tobacco Cessation</a:t>
            </a:r>
          </a:p>
          <a:p>
            <a:pPr lvl="2"/>
            <a:r>
              <a:rPr lang="en-US" dirty="0" smtClean="0"/>
              <a:t>Code: …</a:t>
            </a:r>
          </a:p>
          <a:p>
            <a:pPr lvl="2"/>
            <a:r>
              <a:rPr lang="en-US" dirty="0" smtClean="0"/>
              <a:t>…</a:t>
            </a:r>
          </a:p>
          <a:p>
            <a:r>
              <a:rPr lang="en-US" dirty="0" smtClean="0"/>
              <a:t>Medications</a:t>
            </a:r>
          </a:p>
          <a:p>
            <a:pPr lvl="1"/>
            <a:r>
              <a:rPr lang="en-US" dirty="0" smtClean="0"/>
              <a:t>…</a:t>
            </a:r>
            <a:endParaRPr lang="en-US" dirty="0"/>
          </a:p>
        </p:txBody>
      </p:sp>
      <p:sp>
        <p:nvSpPr>
          <p:cNvPr id="8" name="Rectangle 2"/>
          <p:cNvSpPr>
            <a:spLocks/>
          </p:cNvSpPr>
          <p:nvPr/>
        </p:nvSpPr>
        <p:spPr bwMode="auto">
          <a:xfrm>
            <a:off x="4790371" y="3290905"/>
            <a:ext cx="3218626" cy="1164179"/>
          </a:xfrm>
          <a:prstGeom prst="rect">
            <a:avLst/>
          </a:prstGeom>
          <a:noFill/>
          <a:ln w="635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p:sp>
        <p:nvSpPr>
          <p:cNvPr id="9" name="TextBox 8"/>
          <p:cNvSpPr txBox="1"/>
          <p:nvPr/>
        </p:nvSpPr>
        <p:spPr>
          <a:xfrm>
            <a:off x="4790371" y="5648462"/>
            <a:ext cx="3504122" cy="369332"/>
          </a:xfrm>
          <a:prstGeom prst="rect">
            <a:avLst/>
          </a:prstGeom>
          <a:noFill/>
        </p:spPr>
        <p:txBody>
          <a:bodyPr wrap="none" rtlCol="0">
            <a:spAutoFit/>
          </a:bodyPr>
          <a:lstStyle/>
          <a:p>
            <a:r>
              <a:rPr lang="en-US" dirty="0" smtClean="0"/>
              <a:t>2 Entries in the Plan of Care section</a:t>
            </a:r>
          </a:p>
        </p:txBody>
      </p:sp>
      <p:sp>
        <p:nvSpPr>
          <p:cNvPr id="10" name="TextBox 9"/>
          <p:cNvSpPr txBox="1"/>
          <p:nvPr/>
        </p:nvSpPr>
        <p:spPr>
          <a:xfrm>
            <a:off x="4790371" y="6017794"/>
            <a:ext cx="4109831" cy="369332"/>
          </a:xfrm>
          <a:prstGeom prst="rect">
            <a:avLst/>
          </a:prstGeom>
          <a:noFill/>
        </p:spPr>
        <p:txBody>
          <a:bodyPr wrap="none" rtlCol="0">
            <a:spAutoFit/>
          </a:bodyPr>
          <a:lstStyle/>
          <a:p>
            <a:r>
              <a:rPr lang="en-US" dirty="0" smtClean="0"/>
              <a:t>1 matches the example measure property</a:t>
            </a:r>
          </a:p>
        </p:txBody>
      </p:sp>
      <p:sp>
        <p:nvSpPr>
          <p:cNvPr id="7" name="Rectangle 2"/>
          <p:cNvSpPr>
            <a:spLocks/>
          </p:cNvSpPr>
          <p:nvPr/>
        </p:nvSpPr>
        <p:spPr bwMode="auto">
          <a:xfrm>
            <a:off x="4790371" y="2114960"/>
            <a:ext cx="3218626" cy="1164179"/>
          </a:xfrm>
          <a:prstGeom prst="rect">
            <a:avLst/>
          </a:prstGeom>
          <a:noFill/>
          <a:ln w="635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p:sp>
        <p:nvSpPr>
          <p:cNvPr id="5" name="Footer Placeholder 4"/>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6" name="Slide Number Placeholder 5"/>
          <p:cNvSpPr>
            <a:spLocks noGrp="1"/>
          </p:cNvSpPr>
          <p:nvPr>
            <p:ph type="sldNum" sz="quarter" idx="12"/>
          </p:nvPr>
        </p:nvSpPr>
        <p:spPr/>
        <p:txBody>
          <a:bodyPr/>
          <a:lstStyle/>
          <a:p>
            <a:fld id="{B842B5B9-4B4D-3B47-A306-1EAE56821CBE}" type="slidenum">
              <a:rPr lang="en-US" smtClean="0"/>
              <a:t>24</a:t>
            </a:fld>
            <a:endParaRPr lang="en-US"/>
          </a:p>
        </p:txBody>
      </p:sp>
    </p:spTree>
    <p:extLst>
      <p:ext uri="{BB962C8B-B14F-4D97-AF65-F5344CB8AC3E}">
        <p14:creationId xmlns:p14="http://schemas.microsoft.com/office/powerpoint/2010/main" val="3132305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7"/>
                                        </p:tgtEl>
                                        <p:attrNameLst>
                                          <p:attrName>stroke.color</p:attrName>
                                        </p:attrNameLst>
                                      </p:cBhvr>
                                      <p:to>
                                        <a:srgbClr val="FFFF00"/>
                                      </p:to>
                                    </p:animClr>
                                    <p:set>
                                      <p:cBhvr>
                                        <p:cTn id="15" dur="500" fill="hold"/>
                                        <p:tgtEl>
                                          <p:spTgt spid="7"/>
                                        </p:tgtEl>
                                        <p:attrNameLst>
                                          <p:attrName>stroke.on</p:attrName>
                                        </p:attrNameLst>
                                      </p:cBhvr>
                                      <p:to>
                                        <p:strVal val="tru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Record</a:t>
            </a:r>
            <a:endParaRPr lang="en-US" dirty="0"/>
          </a:p>
        </p:txBody>
      </p:sp>
      <p:sp>
        <p:nvSpPr>
          <p:cNvPr id="3" name="Rectangle 2"/>
          <p:cNvSpPr/>
          <p:nvPr/>
        </p:nvSpPr>
        <p:spPr>
          <a:xfrm>
            <a:off x="199040" y="1685935"/>
            <a:ext cx="8805158" cy="4247317"/>
          </a:xfrm>
          <a:prstGeom prst="rect">
            <a:avLst/>
          </a:prstGeom>
        </p:spPr>
        <p:txBody>
          <a:bodyPr wrap="square">
            <a:spAutoFit/>
          </a:bodyPr>
          <a:lstStyle/>
          <a:p>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"first"</a:t>
            </a:r>
            <a:r>
              <a:rPr lang="en-US" dirty="0">
                <a:solidFill>
                  <a:prstClr val="black"/>
                </a:solidFill>
                <a:latin typeface="Monaco"/>
              </a:rPr>
              <a:t>: </a:t>
            </a:r>
            <a:r>
              <a:rPr lang="en-US" dirty="0">
                <a:solidFill>
                  <a:srgbClr val="036A07"/>
                </a:solidFill>
                <a:latin typeface="Monaco"/>
              </a:rPr>
              <a:t>"Sam"</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"last"</a:t>
            </a:r>
            <a:r>
              <a:rPr lang="en-US" dirty="0">
                <a:solidFill>
                  <a:prstClr val="black"/>
                </a:solidFill>
                <a:latin typeface="Monaco"/>
              </a:rPr>
              <a:t>: </a:t>
            </a:r>
            <a:r>
              <a:rPr lang="en-US" dirty="0">
                <a:solidFill>
                  <a:srgbClr val="036A07"/>
                </a:solidFill>
                <a:latin typeface="Monaco"/>
              </a:rPr>
              <a:t>"</a:t>
            </a:r>
            <a:r>
              <a:rPr lang="en-US" dirty="0" err="1">
                <a:solidFill>
                  <a:srgbClr val="036A07"/>
                </a:solidFill>
                <a:latin typeface="Monaco"/>
              </a:rPr>
              <a:t>Samer</a:t>
            </a:r>
            <a:r>
              <a:rPr lang="en-US" dirty="0">
                <a:solidFill>
                  <a:srgbClr val="036A07"/>
                </a:solidFill>
                <a:latin typeface="Monaco"/>
              </a:rPr>
              <a:t>"</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"gender"</a:t>
            </a:r>
            <a:r>
              <a:rPr lang="en-US" dirty="0">
                <a:solidFill>
                  <a:prstClr val="black"/>
                </a:solidFill>
                <a:latin typeface="Monaco"/>
              </a:rPr>
              <a:t>: </a:t>
            </a:r>
            <a:r>
              <a:rPr lang="en-US" dirty="0">
                <a:solidFill>
                  <a:srgbClr val="036A07"/>
                </a:solidFill>
                <a:latin typeface="Monaco"/>
              </a:rPr>
              <a:t>"M"</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a:t>
            </a:r>
            <a:r>
              <a:rPr lang="en-US" dirty="0" err="1">
                <a:solidFill>
                  <a:srgbClr val="036A07"/>
                </a:solidFill>
                <a:latin typeface="Monaco"/>
              </a:rPr>
              <a:t>patient_id</a:t>
            </a:r>
            <a:r>
              <a:rPr lang="en-US" dirty="0">
                <a:solidFill>
                  <a:srgbClr val="036A07"/>
                </a:solidFill>
                <a:latin typeface="Monaco"/>
              </a:rPr>
              <a:t>" </a:t>
            </a:r>
            <a:r>
              <a:rPr lang="en-US" dirty="0">
                <a:solidFill>
                  <a:prstClr val="black"/>
                </a:solidFill>
                <a:latin typeface="Monaco"/>
              </a:rPr>
              <a:t>: </a:t>
            </a:r>
            <a:r>
              <a:rPr lang="en-US" dirty="0">
                <a:solidFill>
                  <a:srgbClr val="036A07"/>
                </a:solidFill>
                <a:latin typeface="Monaco"/>
              </a:rPr>
              <a:t>"104216"</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"birthdate"</a:t>
            </a:r>
            <a:r>
              <a:rPr lang="en-US" dirty="0">
                <a:solidFill>
                  <a:prstClr val="black"/>
                </a:solidFill>
                <a:latin typeface="Monaco"/>
              </a:rPr>
              <a:t>: </a:t>
            </a:r>
            <a:r>
              <a:rPr lang="en-US" dirty="0">
                <a:solidFill>
                  <a:srgbClr val="0000CD"/>
                </a:solidFill>
                <a:latin typeface="Monaco"/>
              </a:rPr>
              <a:t>25142400</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"measures"</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"0421"</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a:t>
            </a:r>
            <a:r>
              <a:rPr lang="en-US" dirty="0" err="1">
                <a:solidFill>
                  <a:srgbClr val="036A07"/>
                </a:solidFill>
                <a:latin typeface="Monaco"/>
              </a:rPr>
              <a:t>encounter_outpatient_encounter</a:t>
            </a:r>
            <a:r>
              <a:rPr lang="en-US" dirty="0">
                <a:solidFill>
                  <a:srgbClr val="036A07"/>
                </a:solidFill>
                <a:latin typeface="Monaco"/>
              </a:rPr>
              <a:t>"</a:t>
            </a:r>
            <a:r>
              <a:rPr lang="en-US" dirty="0">
                <a:solidFill>
                  <a:prstClr val="black"/>
                </a:solidFill>
                <a:latin typeface="Monaco"/>
              </a:rPr>
              <a:t>: [</a:t>
            </a:r>
            <a:r>
              <a:rPr lang="en-US" dirty="0">
                <a:solidFill>
                  <a:srgbClr val="0000CD"/>
                </a:solidFill>
                <a:latin typeface="Monaco"/>
              </a:rPr>
              <a:t>1271721600</a:t>
            </a: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a:t>
            </a:r>
            <a:r>
              <a:rPr lang="en-US" dirty="0" err="1">
                <a:solidFill>
                  <a:srgbClr val="036A07"/>
                </a:solidFill>
                <a:latin typeface="Monaco"/>
              </a:rPr>
              <a:t>bmi_physical_exam_finding</a:t>
            </a:r>
            <a:r>
              <a:rPr lang="en-US" dirty="0">
                <a:solidFill>
                  <a:srgbClr val="036A07"/>
                </a:solidFill>
                <a:latin typeface="Monaco"/>
              </a:rPr>
              <a:t>"</a:t>
            </a:r>
            <a:r>
              <a:rPr lang="en-US" dirty="0">
                <a:solidFill>
                  <a:prstClr val="black"/>
                </a:solidFill>
                <a:latin typeface="Monaco"/>
              </a:rPr>
              <a:t>: [{</a:t>
            </a:r>
            <a:r>
              <a:rPr lang="en-US" dirty="0">
                <a:solidFill>
                  <a:srgbClr val="036A07"/>
                </a:solidFill>
                <a:latin typeface="Monaco"/>
              </a:rPr>
              <a:t>"value"</a:t>
            </a:r>
            <a:r>
              <a:rPr lang="en-US" dirty="0">
                <a:solidFill>
                  <a:prstClr val="black"/>
                </a:solidFill>
                <a:latin typeface="Monaco"/>
              </a:rPr>
              <a:t>: </a:t>
            </a:r>
            <a:r>
              <a:rPr lang="en-US" dirty="0">
                <a:solidFill>
                  <a:srgbClr val="0000CD"/>
                </a:solidFill>
                <a:latin typeface="Monaco"/>
              </a:rPr>
              <a:t>28</a:t>
            </a:r>
            <a:r>
              <a:rPr lang="en-US" dirty="0">
                <a:solidFill>
                  <a:prstClr val="black"/>
                </a:solidFill>
                <a:latin typeface="Monaco"/>
              </a:rPr>
              <a:t>, </a:t>
            </a:r>
            <a:endParaRPr lang="en-US" dirty="0" smtClean="0">
              <a:solidFill>
                <a:prstClr val="black"/>
              </a:solidFill>
              <a:latin typeface="Monaco"/>
            </a:endParaRPr>
          </a:p>
          <a:p>
            <a:r>
              <a:rPr lang="en-US" dirty="0">
                <a:solidFill>
                  <a:prstClr val="black"/>
                </a:solidFill>
                <a:latin typeface="Monaco"/>
              </a:rPr>
              <a:t>	</a:t>
            </a:r>
            <a:r>
              <a:rPr lang="en-US" dirty="0" smtClean="0">
                <a:solidFill>
                  <a:prstClr val="black"/>
                </a:solidFill>
                <a:latin typeface="Monaco"/>
              </a:rPr>
              <a:t>										</a:t>
            </a:r>
            <a:r>
              <a:rPr lang="en-US" dirty="0" smtClean="0">
                <a:solidFill>
                  <a:srgbClr val="036A07"/>
                </a:solidFill>
                <a:latin typeface="Monaco"/>
              </a:rPr>
              <a:t>"</a:t>
            </a:r>
            <a:r>
              <a:rPr lang="en-US" dirty="0">
                <a:solidFill>
                  <a:srgbClr val="036A07"/>
                </a:solidFill>
                <a:latin typeface="Monaco"/>
              </a:rPr>
              <a:t>date"</a:t>
            </a:r>
            <a:r>
              <a:rPr lang="en-US" dirty="0">
                <a:solidFill>
                  <a:prstClr val="black"/>
                </a:solidFill>
                <a:latin typeface="Monaco"/>
              </a:rPr>
              <a:t>: </a:t>
            </a:r>
            <a:r>
              <a:rPr lang="en-US" dirty="0">
                <a:solidFill>
                  <a:srgbClr val="0000CD"/>
                </a:solidFill>
                <a:latin typeface="Monaco"/>
              </a:rPr>
              <a:t>1269043200</a:t>
            </a:r>
            <a:r>
              <a:rPr lang="en-US" dirty="0">
                <a:solidFill>
                  <a:prstClr val="black"/>
                </a:solidFill>
                <a:latin typeface="Monaco"/>
              </a:rPr>
              <a:t>}]</a:t>
            </a:r>
            <a:r>
              <a:rPr lang="en-US" dirty="0" smtClean="0">
                <a:solidFill>
                  <a:prstClr val="black"/>
                </a:solidFill>
                <a:latin typeface="Monaco"/>
              </a:rPr>
              <a:t>,</a:t>
            </a:r>
            <a:r>
              <a:rPr lang="en-US" dirty="0">
                <a:solidFill>
                  <a:prstClr val="black"/>
                </a:solidFill>
                <a:latin typeface="Monaco"/>
              </a:rPr>
              <a:t/>
            </a:r>
            <a:br>
              <a:rPr lang="en-US" dirty="0">
                <a:solidFill>
                  <a:prstClr val="black"/>
                </a:solidFill>
                <a:latin typeface="Monaco"/>
              </a:rPr>
            </a:br>
            <a:r>
              <a:rPr lang="en-US" dirty="0">
                <a:solidFill>
                  <a:prstClr val="black"/>
                </a:solidFill>
                <a:latin typeface="Monaco"/>
              </a:rPr>
              <a:t>      </a:t>
            </a:r>
            <a:r>
              <a:rPr lang="en-US" dirty="0">
                <a:solidFill>
                  <a:srgbClr val="036A07"/>
                </a:solidFill>
                <a:latin typeface="Monaco"/>
              </a:rPr>
              <a:t>"</a:t>
            </a:r>
            <a:r>
              <a:rPr lang="en-US" dirty="0" err="1">
                <a:solidFill>
                  <a:srgbClr val="036A07"/>
                </a:solidFill>
                <a:latin typeface="Monaco"/>
              </a:rPr>
              <a:t>follow_up_plan_bmi_management_care_plan</a:t>
            </a:r>
            <a:r>
              <a:rPr lang="en-US" dirty="0">
                <a:solidFill>
                  <a:srgbClr val="036A07"/>
                </a:solidFill>
                <a:latin typeface="Monaco"/>
              </a:rPr>
              <a:t>"</a:t>
            </a:r>
            <a:r>
              <a:rPr lang="en-US" dirty="0">
                <a:solidFill>
                  <a:prstClr val="black"/>
                </a:solidFill>
                <a:latin typeface="Monaco"/>
              </a:rPr>
              <a:t>: </a:t>
            </a:r>
            <a:r>
              <a:rPr lang="en-US" dirty="0" smtClean="0">
                <a:solidFill>
                  <a:prstClr val="black"/>
                </a:solidFill>
                <a:latin typeface="Monaco"/>
              </a:rPr>
              <a:t>[</a:t>
            </a:r>
            <a:r>
              <a:rPr lang="en-US" dirty="0">
                <a:solidFill>
                  <a:srgbClr val="0000CD"/>
                </a:solidFill>
                <a:latin typeface="Monaco"/>
              </a:rPr>
              <a:t>1271721600</a:t>
            </a:r>
            <a:r>
              <a:rPr lang="en-US" dirty="0">
                <a:solidFill>
                  <a:prstClr val="black"/>
                </a:solidFill>
                <a:latin typeface="Monaco"/>
              </a:rPr>
              <a:t>]</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  }</a:t>
            </a:r>
            <a:br>
              <a:rPr lang="en-US" dirty="0">
                <a:solidFill>
                  <a:prstClr val="black"/>
                </a:solidFill>
                <a:latin typeface="Monaco"/>
              </a:rPr>
            </a:br>
            <a:r>
              <a:rPr lang="en-US" dirty="0">
                <a:solidFill>
                  <a:prstClr val="black"/>
                </a:solidFill>
                <a:latin typeface="Monaco"/>
              </a:rPr>
              <a:t>}</a:t>
            </a:r>
            <a:endParaRPr lang="en-US" dirty="0"/>
          </a:p>
        </p:txBody>
      </p:sp>
      <p:sp>
        <p:nvSpPr>
          <p:cNvPr id="4" name="Footer Placeholder 3"/>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25</a:t>
            </a:fld>
            <a:endParaRPr lang="en-US"/>
          </a:p>
        </p:txBody>
      </p:sp>
    </p:spTree>
    <p:extLst>
      <p:ext uri="{BB962C8B-B14F-4D97-AF65-F5344CB8AC3E}">
        <p14:creationId xmlns:p14="http://schemas.microsoft.com/office/powerpoint/2010/main" val="39872651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JSON Document</a:t>
            </a:r>
          </a:p>
          <a:p>
            <a:r>
              <a:rPr lang="en-US" dirty="0" smtClean="0"/>
              <a:t>Data is </a:t>
            </a:r>
            <a:r>
              <a:rPr lang="en-US" dirty="0" err="1" smtClean="0"/>
              <a:t>denormalized</a:t>
            </a:r>
            <a:endParaRPr lang="en-US" dirty="0" smtClean="0"/>
          </a:p>
          <a:p>
            <a:pPr lvl="1"/>
            <a:r>
              <a:rPr lang="en-US" dirty="0" smtClean="0"/>
              <a:t>Embedded document per measure</a:t>
            </a:r>
          </a:p>
          <a:p>
            <a:r>
              <a:rPr lang="en-US" dirty="0" smtClean="0"/>
              <a:t>Time stamps converted to seconds since epoch</a:t>
            </a:r>
          </a:p>
          <a:p>
            <a:pPr lvl="1"/>
            <a:r>
              <a:rPr lang="en-US" dirty="0" err="1" smtClean="0"/>
              <a:t>MongoDB</a:t>
            </a:r>
            <a:r>
              <a:rPr lang="en-US" dirty="0" smtClean="0"/>
              <a:t> 1.8 date types don’t work with dates before the epoch</a:t>
            </a:r>
          </a:p>
          <a:p>
            <a:pPr lvl="1"/>
            <a:r>
              <a:rPr lang="en-US" dirty="0">
                <a:hlinkClick r:id="rId3"/>
              </a:rPr>
              <a:t>https://jira.mongodb.org/browse/SERVER-</a:t>
            </a:r>
            <a:r>
              <a:rPr lang="en-US" dirty="0" smtClean="0">
                <a:hlinkClick r:id="rId3"/>
              </a:rPr>
              <a:t>405</a:t>
            </a:r>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26</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3810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patient record</a:t>
            </a:r>
          </a:p>
        </p:txBody>
      </p:sp>
      <p:pic>
        <p:nvPicPr>
          <p:cNvPr id="11" name="Picture 6" descr="popHealth.png"/>
          <p:cNvPicPr>
            <a:picLocks noChangeAspect="1"/>
          </p:cNvPicPr>
          <p:nvPr/>
        </p:nvPicPr>
        <p:blipFill>
          <a:blip r:embed="rId4"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39271351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Built in the Quality Measure Engine</a:t>
            </a:r>
          </a:p>
          <a:p>
            <a:r>
              <a:rPr lang="en-US" dirty="0" smtClean="0"/>
              <a:t>Uses </a:t>
            </a:r>
            <a:r>
              <a:rPr lang="en-US" dirty="0" err="1" smtClean="0"/>
              <a:t>MongoDB’s</a:t>
            </a:r>
            <a:r>
              <a:rPr lang="en-US" dirty="0" smtClean="0"/>
              <a:t> </a:t>
            </a:r>
            <a:r>
              <a:rPr lang="en-US" dirty="0" err="1" smtClean="0"/>
              <a:t>MapReduce</a:t>
            </a:r>
            <a:r>
              <a:rPr lang="en-US" dirty="0" smtClean="0"/>
              <a:t> capabilities</a:t>
            </a:r>
          </a:p>
          <a:p>
            <a:r>
              <a:rPr lang="en-US" dirty="0" smtClean="0"/>
              <a:t>Map functions stored as part the measure definition</a:t>
            </a:r>
          </a:p>
          <a:p>
            <a:r>
              <a:rPr lang="en-US" dirty="0" smtClean="0"/>
              <a:t>Reduce is the same for all measures</a:t>
            </a:r>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27</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3810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calculating quality measures</a:t>
            </a: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16819623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Map JavaScript</a:t>
            </a:r>
            <a:endParaRPr lang="en-US" dirty="0"/>
          </a:p>
        </p:txBody>
      </p:sp>
      <p:sp>
        <p:nvSpPr>
          <p:cNvPr id="7" name="Rectangle 6"/>
          <p:cNvSpPr/>
          <p:nvPr/>
        </p:nvSpPr>
        <p:spPr>
          <a:xfrm>
            <a:off x="217996" y="1706391"/>
            <a:ext cx="8568206" cy="4524316"/>
          </a:xfrm>
          <a:prstGeom prst="rect">
            <a:avLst/>
          </a:prstGeom>
        </p:spPr>
        <p:txBody>
          <a:bodyPr wrap="square">
            <a:spAutoFit/>
          </a:bodyPr>
          <a:lstStyle/>
          <a:p>
            <a:r>
              <a:rPr lang="en-US" b="1" dirty="0">
                <a:solidFill>
                  <a:srgbClr val="0000FF"/>
                </a:solidFill>
                <a:latin typeface="Monaco"/>
              </a:rPr>
              <a:t> </a:t>
            </a:r>
            <a:r>
              <a:rPr lang="en-US" b="1" dirty="0" smtClean="0">
                <a:solidFill>
                  <a:srgbClr val="0000FF"/>
                </a:solidFill>
                <a:latin typeface="Monaco"/>
              </a:rPr>
              <a:t> </a:t>
            </a:r>
            <a:r>
              <a:rPr lang="en-US" b="1" dirty="0" err="1" smtClean="0">
                <a:solidFill>
                  <a:srgbClr val="0000FF"/>
                </a:solidFill>
                <a:latin typeface="Monaco"/>
              </a:rPr>
              <a:t>var</a:t>
            </a:r>
            <a:r>
              <a:rPr lang="en-US" b="1" dirty="0" smtClean="0">
                <a:solidFill>
                  <a:prstClr val="black"/>
                </a:solidFill>
                <a:latin typeface="Monaco"/>
              </a:rPr>
              <a:t> </a:t>
            </a:r>
            <a:r>
              <a:rPr lang="en-US" b="1" dirty="0" err="1">
                <a:solidFill>
                  <a:prstClr val="black"/>
                </a:solidFill>
                <a:latin typeface="Monaco"/>
              </a:rPr>
              <a:t>effective_date</a:t>
            </a:r>
            <a:r>
              <a:rPr lang="en-US" b="1" dirty="0">
                <a:solidFill>
                  <a:prstClr val="black"/>
                </a:solidFill>
                <a:latin typeface="Monaco"/>
              </a:rPr>
              <a:t> </a:t>
            </a:r>
            <a:r>
              <a:rPr lang="en-US" b="1" dirty="0">
                <a:solidFill>
                  <a:srgbClr val="0000FF"/>
                </a:solidFill>
                <a:latin typeface="Monaco"/>
              </a:rPr>
              <a:t>= &lt;%=</a:t>
            </a:r>
            <a:r>
              <a:rPr lang="en-US" b="1" dirty="0">
                <a:solidFill>
                  <a:prstClr val="black"/>
                </a:solidFill>
                <a:latin typeface="Monaco"/>
              </a:rPr>
              <a:t> </a:t>
            </a:r>
            <a:r>
              <a:rPr lang="en-US" b="1" dirty="0" err="1">
                <a:solidFill>
                  <a:prstClr val="black"/>
                </a:solidFill>
                <a:latin typeface="Monaco"/>
              </a:rPr>
              <a:t>effective_date</a:t>
            </a:r>
            <a:r>
              <a:rPr lang="en-US" b="1" dirty="0">
                <a:solidFill>
                  <a:prstClr val="black"/>
                </a:solidFill>
                <a:latin typeface="Monaco"/>
              </a:rPr>
              <a:t> </a:t>
            </a:r>
            <a:r>
              <a:rPr lang="en-US" b="1" dirty="0">
                <a:solidFill>
                  <a:srgbClr val="0000FF"/>
                </a:solidFill>
                <a:latin typeface="Monaco"/>
              </a:rPr>
              <a:t>%&gt;</a:t>
            </a:r>
            <a:r>
              <a:rPr lang="en-US" b="1" dirty="0">
                <a:solidFill>
                  <a:prstClr val="black"/>
                </a:solidFill>
                <a:latin typeface="Monaco"/>
              </a:rPr>
              <a:t>;</a:t>
            </a:r>
            <a:br>
              <a:rPr lang="en-US" b="1" dirty="0">
                <a:solidFill>
                  <a:prstClr val="black"/>
                </a:solidFill>
                <a:latin typeface="Monaco"/>
              </a:rPr>
            </a:br>
            <a:r>
              <a:rPr lang="en-US" b="1" dirty="0">
                <a:solidFill>
                  <a:prstClr val="black"/>
                </a:solidFill>
                <a:latin typeface="Monaco"/>
              </a:rPr>
              <a:t>  </a:t>
            </a:r>
            <a:r>
              <a:rPr lang="en-US" b="1" dirty="0" err="1">
                <a:solidFill>
                  <a:srgbClr val="0000FF"/>
                </a:solidFill>
                <a:latin typeface="Monaco"/>
              </a:rPr>
              <a:t>var</a:t>
            </a:r>
            <a:r>
              <a:rPr lang="en-US" b="1" dirty="0">
                <a:solidFill>
                  <a:prstClr val="black"/>
                </a:solidFill>
                <a:latin typeface="Monaco"/>
              </a:rPr>
              <a:t> </a:t>
            </a:r>
            <a:r>
              <a:rPr lang="en-US" b="1" dirty="0" err="1">
                <a:solidFill>
                  <a:prstClr val="black"/>
                </a:solidFill>
                <a:latin typeface="Monaco"/>
              </a:rPr>
              <a:t>latest_birthdate</a:t>
            </a:r>
            <a:r>
              <a:rPr lang="en-US" b="1" dirty="0">
                <a:solidFill>
                  <a:prstClr val="black"/>
                </a:solidFill>
                <a:latin typeface="Monaco"/>
              </a:rPr>
              <a:t> </a:t>
            </a:r>
            <a:r>
              <a:rPr lang="en-US" b="1" dirty="0">
                <a:solidFill>
                  <a:srgbClr val="0000FF"/>
                </a:solidFill>
                <a:latin typeface="Monaco"/>
              </a:rPr>
              <a:t>=</a:t>
            </a:r>
            <a:r>
              <a:rPr lang="en-US" b="1" dirty="0">
                <a:solidFill>
                  <a:prstClr val="black"/>
                </a:solidFill>
                <a:latin typeface="Monaco"/>
              </a:rPr>
              <a:t> </a:t>
            </a:r>
            <a:r>
              <a:rPr lang="en-US" b="1" dirty="0" err="1">
                <a:solidFill>
                  <a:prstClr val="black"/>
                </a:solidFill>
                <a:latin typeface="Monaco"/>
              </a:rPr>
              <a:t>effective_date</a:t>
            </a:r>
            <a:r>
              <a:rPr lang="en-US" b="1" dirty="0">
                <a:solidFill>
                  <a:prstClr val="black"/>
                </a:solidFill>
                <a:latin typeface="Monaco"/>
              </a:rPr>
              <a:t> </a:t>
            </a:r>
            <a:r>
              <a:rPr lang="en-US" b="1" dirty="0">
                <a:solidFill>
                  <a:srgbClr val="0000FF"/>
                </a:solidFill>
                <a:latin typeface="Monaco"/>
              </a:rPr>
              <a:t>- </a:t>
            </a:r>
            <a:r>
              <a:rPr lang="en-US" b="1" dirty="0">
                <a:solidFill>
                  <a:srgbClr val="0000CD"/>
                </a:solidFill>
                <a:latin typeface="Monaco"/>
              </a:rPr>
              <a:t>18</a:t>
            </a:r>
            <a:r>
              <a:rPr lang="en-US" b="1" dirty="0">
                <a:solidFill>
                  <a:srgbClr val="0000FF"/>
                </a:solidFill>
                <a:latin typeface="Monaco"/>
              </a:rPr>
              <a:t>*</a:t>
            </a:r>
            <a:r>
              <a:rPr lang="en-US" b="1" dirty="0">
                <a:solidFill>
                  <a:prstClr val="black"/>
                </a:solidFill>
                <a:latin typeface="Monaco"/>
              </a:rPr>
              <a:t>year;</a:t>
            </a:r>
            <a:br>
              <a:rPr lang="en-US" b="1" dirty="0">
                <a:solidFill>
                  <a:prstClr val="black"/>
                </a:solidFill>
                <a:latin typeface="Monaco"/>
              </a:rPr>
            </a:br>
            <a:r>
              <a:rPr lang="en-US" b="1" dirty="0">
                <a:solidFill>
                  <a:prstClr val="black"/>
                </a:solidFill>
                <a:latin typeface="Monaco"/>
              </a:rPr>
              <a:t>  </a:t>
            </a:r>
            <a:r>
              <a:rPr lang="en-US" b="1" dirty="0" err="1">
                <a:solidFill>
                  <a:srgbClr val="0000FF"/>
                </a:solidFill>
                <a:latin typeface="Monaco"/>
              </a:rPr>
              <a:t>var</a:t>
            </a:r>
            <a:r>
              <a:rPr lang="en-US" b="1" dirty="0">
                <a:solidFill>
                  <a:prstClr val="black"/>
                </a:solidFill>
                <a:latin typeface="Monaco"/>
              </a:rPr>
              <a:t> </a:t>
            </a:r>
            <a:r>
              <a:rPr lang="en-US" b="1" dirty="0" err="1">
                <a:solidFill>
                  <a:prstClr val="black"/>
                </a:solidFill>
                <a:latin typeface="Monaco"/>
              </a:rPr>
              <a:t>earliest_birthdate</a:t>
            </a:r>
            <a:r>
              <a:rPr lang="en-US" b="1" dirty="0">
                <a:solidFill>
                  <a:prstClr val="black"/>
                </a:solidFill>
                <a:latin typeface="Monaco"/>
              </a:rPr>
              <a:t> </a:t>
            </a:r>
            <a:r>
              <a:rPr lang="en-US" b="1" dirty="0">
                <a:solidFill>
                  <a:srgbClr val="0000FF"/>
                </a:solidFill>
                <a:latin typeface="Monaco"/>
              </a:rPr>
              <a:t>=</a:t>
            </a:r>
            <a:r>
              <a:rPr lang="en-US" b="1" dirty="0">
                <a:solidFill>
                  <a:prstClr val="black"/>
                </a:solidFill>
                <a:latin typeface="Monaco"/>
              </a:rPr>
              <a:t> </a:t>
            </a:r>
            <a:r>
              <a:rPr lang="en-US" b="1" dirty="0" err="1">
                <a:solidFill>
                  <a:prstClr val="black"/>
                </a:solidFill>
                <a:latin typeface="Monaco"/>
              </a:rPr>
              <a:t>effective_date</a:t>
            </a:r>
            <a:r>
              <a:rPr lang="en-US" b="1" dirty="0">
                <a:solidFill>
                  <a:prstClr val="black"/>
                </a:solidFill>
                <a:latin typeface="Monaco"/>
              </a:rPr>
              <a:t> </a:t>
            </a:r>
            <a:r>
              <a:rPr lang="en-US" b="1" dirty="0">
                <a:solidFill>
                  <a:srgbClr val="0000FF"/>
                </a:solidFill>
                <a:latin typeface="Monaco"/>
              </a:rPr>
              <a:t>- </a:t>
            </a:r>
            <a:r>
              <a:rPr lang="en-US" b="1" dirty="0">
                <a:solidFill>
                  <a:srgbClr val="0000CD"/>
                </a:solidFill>
                <a:latin typeface="Monaco"/>
              </a:rPr>
              <a:t>65</a:t>
            </a:r>
            <a:r>
              <a:rPr lang="en-US" b="1" dirty="0">
                <a:solidFill>
                  <a:srgbClr val="0000FF"/>
                </a:solidFill>
                <a:latin typeface="Monaco"/>
              </a:rPr>
              <a:t>*</a:t>
            </a:r>
            <a:r>
              <a:rPr lang="en-US" b="1" dirty="0">
                <a:solidFill>
                  <a:prstClr val="black"/>
                </a:solidFill>
                <a:latin typeface="Monaco"/>
              </a:rPr>
              <a:t>year;</a:t>
            </a:r>
            <a:br>
              <a:rPr lang="en-US" b="1" dirty="0">
                <a:solidFill>
                  <a:prstClr val="black"/>
                </a:solidFill>
                <a:latin typeface="Monaco"/>
              </a:rPr>
            </a:br>
            <a:r>
              <a:rPr lang="en-US" b="1" dirty="0">
                <a:solidFill>
                  <a:prstClr val="black"/>
                </a:solidFill>
                <a:latin typeface="Monaco"/>
              </a:rPr>
              <a:t>  </a:t>
            </a:r>
            <a:r>
              <a:rPr lang="en-US" b="1" dirty="0" err="1">
                <a:solidFill>
                  <a:srgbClr val="0000FF"/>
                </a:solidFill>
                <a:latin typeface="Monaco"/>
              </a:rPr>
              <a:t>var</a:t>
            </a:r>
            <a:r>
              <a:rPr lang="en-US" b="1" dirty="0">
                <a:solidFill>
                  <a:prstClr val="black"/>
                </a:solidFill>
                <a:latin typeface="Monaco"/>
              </a:rPr>
              <a:t> </a:t>
            </a:r>
            <a:r>
              <a:rPr lang="en-US" b="1" dirty="0" err="1">
                <a:solidFill>
                  <a:prstClr val="black"/>
                </a:solidFill>
                <a:latin typeface="Monaco"/>
              </a:rPr>
              <a:t>earliest_encounter</a:t>
            </a:r>
            <a:r>
              <a:rPr lang="en-US" b="1" dirty="0">
                <a:solidFill>
                  <a:prstClr val="black"/>
                </a:solidFill>
                <a:latin typeface="Monaco"/>
              </a:rPr>
              <a:t> </a:t>
            </a:r>
            <a:r>
              <a:rPr lang="en-US" b="1" dirty="0">
                <a:solidFill>
                  <a:srgbClr val="0000FF"/>
                </a:solidFill>
                <a:latin typeface="Monaco"/>
              </a:rPr>
              <a:t>=</a:t>
            </a:r>
            <a:r>
              <a:rPr lang="en-US" b="1" dirty="0">
                <a:solidFill>
                  <a:prstClr val="black"/>
                </a:solidFill>
                <a:latin typeface="Monaco"/>
              </a:rPr>
              <a:t> </a:t>
            </a:r>
            <a:r>
              <a:rPr lang="en-US" b="1" dirty="0" err="1">
                <a:solidFill>
                  <a:prstClr val="black"/>
                </a:solidFill>
                <a:latin typeface="Monaco"/>
              </a:rPr>
              <a:t>effective_date</a:t>
            </a:r>
            <a:r>
              <a:rPr lang="en-US" b="1" dirty="0">
                <a:solidFill>
                  <a:prstClr val="black"/>
                </a:solidFill>
                <a:latin typeface="Monaco"/>
              </a:rPr>
              <a:t> </a:t>
            </a:r>
            <a:r>
              <a:rPr lang="en-US" b="1" dirty="0">
                <a:solidFill>
                  <a:srgbClr val="0000FF"/>
                </a:solidFill>
                <a:latin typeface="Monaco"/>
              </a:rPr>
              <a:t>-</a:t>
            </a:r>
            <a:r>
              <a:rPr lang="en-US" b="1" dirty="0">
                <a:solidFill>
                  <a:prstClr val="black"/>
                </a:solidFill>
                <a:latin typeface="Monaco"/>
              </a:rPr>
              <a:t> year;</a:t>
            </a:r>
            <a:br>
              <a:rPr lang="en-US" b="1" dirty="0">
                <a:solidFill>
                  <a:prstClr val="black"/>
                </a:solidFill>
                <a:latin typeface="Monaco"/>
              </a:rPr>
            </a:b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r>
              <a:rPr lang="en-US" b="1" dirty="0" err="1">
                <a:solidFill>
                  <a:srgbClr val="0000FF"/>
                </a:solidFill>
                <a:latin typeface="Monaco"/>
              </a:rPr>
              <a:t>var</a:t>
            </a:r>
            <a:r>
              <a:rPr lang="en-US" b="1" dirty="0">
                <a:solidFill>
                  <a:srgbClr val="0000FF"/>
                </a:solidFill>
                <a:latin typeface="Monaco"/>
              </a:rPr>
              <a:t> </a:t>
            </a:r>
            <a:r>
              <a:rPr lang="en-US" b="1" dirty="0">
                <a:solidFill>
                  <a:srgbClr val="0000A2"/>
                </a:solidFill>
                <a:latin typeface="Monaco"/>
              </a:rPr>
              <a:t>population </a:t>
            </a:r>
            <a:r>
              <a:rPr lang="en-US" b="1" dirty="0">
                <a:solidFill>
                  <a:srgbClr val="0000FF"/>
                </a:solidFill>
                <a:latin typeface="Monaco"/>
              </a:rPr>
              <a:t>= function</a:t>
            </a: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r>
              <a:rPr lang="en-US" b="1" dirty="0" err="1">
                <a:solidFill>
                  <a:srgbClr val="0000FF"/>
                </a:solidFill>
                <a:latin typeface="Monaco"/>
              </a:rPr>
              <a:t>var</a:t>
            </a:r>
            <a:r>
              <a:rPr lang="en-US" b="1" dirty="0">
                <a:solidFill>
                  <a:prstClr val="black"/>
                </a:solidFill>
                <a:latin typeface="Monaco"/>
              </a:rPr>
              <a:t> </a:t>
            </a:r>
            <a:r>
              <a:rPr lang="en-US" b="1" dirty="0" err="1">
                <a:solidFill>
                  <a:prstClr val="black"/>
                </a:solidFill>
                <a:latin typeface="Monaco"/>
              </a:rPr>
              <a:t>correct_age</a:t>
            </a:r>
            <a:r>
              <a:rPr lang="en-US" b="1" dirty="0">
                <a:solidFill>
                  <a:prstClr val="black"/>
                </a:solidFill>
                <a:latin typeface="Monaco"/>
              </a:rPr>
              <a:t> </a:t>
            </a:r>
            <a:r>
              <a:rPr lang="en-US" b="1" dirty="0">
                <a:solidFill>
                  <a:srgbClr val="0000FF"/>
                </a:solidFill>
                <a:latin typeface="Monaco"/>
              </a:rPr>
              <a:t>=</a:t>
            </a:r>
            <a:r>
              <a:rPr lang="en-US" b="1" dirty="0">
                <a:solidFill>
                  <a:prstClr val="black"/>
                </a:solidFill>
                <a:latin typeface="Monaco"/>
              </a:rPr>
              <a:t> </a:t>
            </a:r>
            <a:r>
              <a:rPr lang="en-US" b="1" dirty="0" err="1">
                <a:solidFill>
                  <a:prstClr val="black"/>
                </a:solidFill>
                <a:latin typeface="Monaco"/>
              </a:rPr>
              <a:t>inRange</a:t>
            </a:r>
            <a:r>
              <a:rPr lang="en-US" b="1" dirty="0">
                <a:solidFill>
                  <a:prstClr val="black"/>
                </a:solidFill>
                <a:latin typeface="Monaco"/>
              </a:rPr>
              <a:t>(</a:t>
            </a:r>
            <a:r>
              <a:rPr lang="en-US" b="1" dirty="0" err="1">
                <a:solidFill>
                  <a:prstClr val="black"/>
                </a:solidFill>
                <a:latin typeface="Monaco"/>
              </a:rPr>
              <a:t>patient.birthdate</a:t>
            </a:r>
            <a:r>
              <a:rPr lang="en-US" b="1" dirty="0">
                <a:solidFill>
                  <a:prstClr val="black"/>
                </a:solidFill>
                <a:latin typeface="Monaco"/>
              </a:rPr>
              <a:t>, </a:t>
            </a:r>
            <a:r>
              <a:rPr lang="en-US" b="1" dirty="0" smtClean="0">
                <a:solidFill>
                  <a:prstClr val="black"/>
                </a:solidFill>
                <a:latin typeface="Monaco"/>
              </a:rPr>
              <a:t>				     </a:t>
            </a:r>
            <a:r>
              <a:rPr lang="en-US" b="1" dirty="0">
                <a:solidFill>
                  <a:prstClr val="black"/>
                </a:solidFill>
                <a:latin typeface="Monaco"/>
              </a:rPr>
              <a:t>	</a:t>
            </a:r>
            <a:r>
              <a:rPr lang="en-US" b="1" dirty="0" smtClean="0">
                <a:solidFill>
                  <a:prstClr val="black"/>
                </a:solidFill>
                <a:latin typeface="Monaco"/>
              </a:rPr>
              <a:t>								</a:t>
            </a:r>
            <a:r>
              <a:rPr lang="en-US" b="1" dirty="0" err="1" smtClean="0">
                <a:solidFill>
                  <a:prstClr val="black"/>
                </a:solidFill>
                <a:latin typeface="Monaco"/>
              </a:rPr>
              <a:t>earliest_birthdate</a:t>
            </a:r>
            <a:r>
              <a:rPr lang="en-US" b="1" dirty="0">
                <a:solidFill>
                  <a:prstClr val="black"/>
                </a:solidFill>
                <a:latin typeface="Monaco"/>
              </a:rPr>
              <a:t>, </a:t>
            </a:r>
            <a:r>
              <a:rPr lang="en-US" b="1" dirty="0" smtClean="0">
                <a:solidFill>
                  <a:prstClr val="black"/>
                </a:solidFill>
                <a:latin typeface="Monaco"/>
              </a:rPr>
              <a:t>									</a:t>
            </a:r>
            <a:r>
              <a:rPr lang="en-US" b="1" dirty="0" err="1" smtClean="0">
                <a:solidFill>
                  <a:prstClr val="black"/>
                </a:solidFill>
                <a:latin typeface="Monaco"/>
              </a:rPr>
              <a:t>latest_birthdate</a:t>
            </a:r>
            <a:r>
              <a:rPr lang="en-US" b="1" dirty="0">
                <a:solidFill>
                  <a:prstClr val="black"/>
                </a:solidFill>
                <a:latin typeface="Monaco"/>
              </a:rPr>
              <a:t>);</a:t>
            </a:r>
            <a:br>
              <a:rPr lang="en-US" b="1" dirty="0">
                <a:solidFill>
                  <a:prstClr val="black"/>
                </a:solidFill>
                <a:latin typeface="Monaco"/>
              </a:rPr>
            </a:br>
            <a:r>
              <a:rPr lang="en-US" b="1" dirty="0">
                <a:solidFill>
                  <a:prstClr val="black"/>
                </a:solidFill>
                <a:latin typeface="Monaco"/>
              </a:rPr>
              <a:t>    </a:t>
            </a:r>
            <a:r>
              <a:rPr lang="en-US" b="1" dirty="0">
                <a:solidFill>
                  <a:srgbClr val="0000FF"/>
                </a:solidFill>
                <a:latin typeface="Monaco"/>
              </a:rPr>
              <a:t>return </a:t>
            </a:r>
            <a:r>
              <a:rPr lang="en-US" b="1" dirty="0">
                <a:solidFill>
                  <a:prstClr val="black"/>
                </a:solidFill>
                <a:latin typeface="Monaco"/>
              </a:rPr>
              <a:t>(</a:t>
            </a:r>
            <a:r>
              <a:rPr lang="en-US" b="1" dirty="0" err="1">
                <a:solidFill>
                  <a:prstClr val="black"/>
                </a:solidFill>
                <a:latin typeface="Monaco"/>
              </a:rPr>
              <a:t>correct_age</a:t>
            </a:r>
            <a:r>
              <a:rPr lang="en-US" b="1" dirty="0">
                <a:solidFill>
                  <a:prstClr val="black"/>
                </a:solidFill>
                <a:latin typeface="Monaco"/>
              </a:rPr>
              <a:t>);</a:t>
            </a:r>
            <a:br>
              <a:rPr lang="en-US" b="1" dirty="0">
                <a:solidFill>
                  <a:prstClr val="black"/>
                </a:solidFill>
                <a:latin typeface="Monaco"/>
              </a:rPr>
            </a:b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r>
              <a:rPr lang="en-US" b="1" dirty="0" err="1">
                <a:solidFill>
                  <a:srgbClr val="0000FF"/>
                </a:solidFill>
                <a:latin typeface="Monaco"/>
              </a:rPr>
              <a:t>var</a:t>
            </a:r>
            <a:r>
              <a:rPr lang="en-US" b="1" dirty="0">
                <a:solidFill>
                  <a:srgbClr val="0000FF"/>
                </a:solidFill>
                <a:latin typeface="Monaco"/>
              </a:rPr>
              <a:t> </a:t>
            </a:r>
            <a:r>
              <a:rPr lang="en-US" b="1" dirty="0">
                <a:solidFill>
                  <a:srgbClr val="0000A2"/>
                </a:solidFill>
                <a:latin typeface="Monaco"/>
              </a:rPr>
              <a:t>denominator </a:t>
            </a:r>
            <a:r>
              <a:rPr lang="en-US" b="1" dirty="0">
                <a:solidFill>
                  <a:srgbClr val="0000FF"/>
                </a:solidFill>
                <a:latin typeface="Monaco"/>
              </a:rPr>
              <a:t>= function</a:t>
            </a: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r>
              <a:rPr lang="en-US" b="1" dirty="0">
                <a:solidFill>
                  <a:srgbClr val="0000FF"/>
                </a:solidFill>
                <a:latin typeface="Monaco"/>
              </a:rPr>
              <a:t>return</a:t>
            </a:r>
            <a:r>
              <a:rPr lang="en-US" b="1" dirty="0">
                <a:solidFill>
                  <a:prstClr val="black"/>
                </a:solidFill>
                <a:latin typeface="Monaco"/>
              </a:rPr>
              <a:t> </a:t>
            </a:r>
            <a:r>
              <a:rPr lang="en-US" b="1" dirty="0" err="1">
                <a:solidFill>
                  <a:prstClr val="black"/>
                </a:solidFill>
                <a:latin typeface="Monaco"/>
              </a:rPr>
              <a:t>inRange</a:t>
            </a:r>
            <a:r>
              <a:rPr lang="en-US" b="1" dirty="0">
                <a:solidFill>
                  <a:prstClr val="black"/>
                </a:solidFill>
                <a:latin typeface="Monaco"/>
              </a:rPr>
              <a:t>(</a:t>
            </a:r>
            <a:r>
              <a:rPr lang="en-US" b="1" dirty="0" err="1">
                <a:solidFill>
                  <a:prstClr val="black"/>
                </a:solidFill>
                <a:latin typeface="Monaco"/>
              </a:rPr>
              <a:t>measure.encounter_outpatient_encounter</a:t>
            </a:r>
            <a:r>
              <a:rPr lang="en-US" b="1" dirty="0">
                <a:solidFill>
                  <a:prstClr val="black"/>
                </a:solidFill>
                <a:latin typeface="Monaco"/>
              </a:rPr>
              <a:t>, </a:t>
            </a:r>
            <a:r>
              <a:rPr lang="en-US" b="1" dirty="0" smtClean="0">
                <a:solidFill>
                  <a:prstClr val="black"/>
                </a:solidFill>
                <a:latin typeface="Monaco"/>
              </a:rPr>
              <a:t>					  </a:t>
            </a:r>
            <a:r>
              <a:rPr lang="en-US" b="1" dirty="0" err="1" smtClean="0">
                <a:solidFill>
                  <a:prstClr val="black"/>
                </a:solidFill>
                <a:latin typeface="Monaco"/>
              </a:rPr>
              <a:t>earliest_encounter</a:t>
            </a:r>
            <a:r>
              <a:rPr lang="en-US" b="1" dirty="0">
                <a:solidFill>
                  <a:prstClr val="black"/>
                </a:solidFill>
                <a:latin typeface="Monaco"/>
              </a:rPr>
              <a:t>, </a:t>
            </a:r>
            <a:r>
              <a:rPr lang="en-US" b="1" dirty="0" err="1">
                <a:solidFill>
                  <a:prstClr val="black"/>
                </a:solidFill>
                <a:latin typeface="Monaco"/>
              </a:rPr>
              <a:t>effective_date</a:t>
            </a:r>
            <a:r>
              <a:rPr lang="en-US" b="1" dirty="0">
                <a:solidFill>
                  <a:prstClr val="black"/>
                </a:solidFill>
                <a:latin typeface="Monaco"/>
              </a:rPr>
              <a:t>);</a:t>
            </a:r>
            <a:br>
              <a:rPr lang="en-US" b="1" dirty="0">
                <a:solidFill>
                  <a:prstClr val="black"/>
                </a:solidFill>
                <a:latin typeface="Monaco"/>
              </a:rPr>
            </a:br>
            <a:r>
              <a:rPr lang="en-US" b="1" dirty="0">
                <a:solidFill>
                  <a:prstClr val="black"/>
                </a:solidFill>
                <a:latin typeface="Monaco"/>
              </a:rPr>
              <a:t>  }</a:t>
            </a:r>
            <a:endParaRPr lang="en-US" dirty="0"/>
          </a:p>
        </p:txBody>
      </p:sp>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4" name="Slide Number Placeholder 3"/>
          <p:cNvSpPr>
            <a:spLocks noGrp="1"/>
          </p:cNvSpPr>
          <p:nvPr>
            <p:ph type="sldNum" sz="quarter" idx="12"/>
          </p:nvPr>
        </p:nvSpPr>
        <p:spPr/>
        <p:txBody>
          <a:bodyPr/>
          <a:lstStyle/>
          <a:p>
            <a:fld id="{B842B5B9-4B4D-3B47-A306-1EAE56821CBE}" type="slidenum">
              <a:rPr lang="en-US" smtClean="0"/>
              <a:t>28</a:t>
            </a:fld>
            <a:endParaRPr lang="en-US"/>
          </a:p>
        </p:txBody>
      </p:sp>
    </p:spTree>
    <p:extLst>
      <p:ext uri="{BB962C8B-B14F-4D97-AF65-F5344CB8AC3E}">
        <p14:creationId xmlns:p14="http://schemas.microsoft.com/office/powerpoint/2010/main" val="25214960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a:t>
            </a:r>
            <a:endParaRPr lang="en-US" dirty="0"/>
          </a:p>
        </p:txBody>
      </p:sp>
      <p:sp>
        <p:nvSpPr>
          <p:cNvPr id="3" name="Rectangle 2"/>
          <p:cNvSpPr/>
          <p:nvPr/>
        </p:nvSpPr>
        <p:spPr>
          <a:xfrm>
            <a:off x="457200" y="1720840"/>
            <a:ext cx="8329002" cy="3139321"/>
          </a:xfrm>
          <a:prstGeom prst="rect">
            <a:avLst/>
          </a:prstGeom>
        </p:spPr>
        <p:txBody>
          <a:bodyPr wrap="square">
            <a:spAutoFit/>
          </a:bodyPr>
          <a:lstStyle/>
          <a:p>
            <a:r>
              <a:rPr lang="en-US" dirty="0">
                <a:latin typeface="Monaco"/>
              </a:rPr>
              <a:t> </a:t>
            </a:r>
            <a:r>
              <a:rPr lang="en-US" b="1" dirty="0" err="1">
                <a:solidFill>
                  <a:srgbClr val="0000FF"/>
                </a:solidFill>
                <a:latin typeface="Monaco"/>
              </a:rPr>
              <a:t>var</a:t>
            </a:r>
            <a:r>
              <a:rPr lang="en-US" b="1" dirty="0">
                <a:solidFill>
                  <a:srgbClr val="0000FF"/>
                </a:solidFill>
                <a:latin typeface="Monaco"/>
              </a:rPr>
              <a:t> </a:t>
            </a:r>
            <a:r>
              <a:rPr lang="en-US" b="1" dirty="0">
                <a:solidFill>
                  <a:srgbClr val="0000A2"/>
                </a:solidFill>
                <a:latin typeface="Monaco"/>
              </a:rPr>
              <a:t>numerator </a:t>
            </a:r>
            <a:r>
              <a:rPr lang="en-US" b="1" dirty="0">
                <a:solidFill>
                  <a:srgbClr val="0000FF"/>
                </a:solidFill>
                <a:latin typeface="Monaco"/>
              </a:rPr>
              <a:t>= function</a:t>
            </a: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r>
              <a:rPr lang="en-US" b="1" dirty="0">
                <a:solidFill>
                  <a:srgbClr val="0000FF"/>
                </a:solidFill>
                <a:latin typeface="Monaco"/>
              </a:rPr>
              <a:t>return</a:t>
            </a:r>
            <a:r>
              <a:rPr lang="en-US" b="1" dirty="0">
                <a:solidFill>
                  <a:prstClr val="black"/>
                </a:solidFill>
                <a:latin typeface="Monaco"/>
              </a:rPr>
              <a:t> </a:t>
            </a:r>
            <a:r>
              <a:rPr lang="en-US" b="1" dirty="0" err="1">
                <a:solidFill>
                  <a:prstClr val="black"/>
                </a:solidFill>
                <a:latin typeface="Monaco"/>
              </a:rPr>
              <a:t>weight_numerator</a:t>
            </a:r>
            <a:r>
              <a:rPr lang="en-US" b="1" dirty="0">
                <a:solidFill>
                  <a:prstClr val="black"/>
                </a:solidFill>
                <a:latin typeface="Monaco"/>
              </a:rPr>
              <a:t>(measure, </a:t>
            </a:r>
            <a:r>
              <a:rPr lang="en-US" b="1" dirty="0">
                <a:solidFill>
                  <a:srgbClr val="0000CD"/>
                </a:solidFill>
                <a:latin typeface="Monaco"/>
              </a:rPr>
              <a:t>18.5</a:t>
            </a:r>
            <a:r>
              <a:rPr lang="en-US" b="1" dirty="0">
                <a:solidFill>
                  <a:prstClr val="black"/>
                </a:solidFill>
                <a:latin typeface="Monaco"/>
              </a:rPr>
              <a:t>, </a:t>
            </a:r>
            <a:r>
              <a:rPr lang="en-US" b="1" dirty="0">
                <a:solidFill>
                  <a:srgbClr val="0000CD"/>
                </a:solidFill>
                <a:latin typeface="Monaco"/>
              </a:rPr>
              <a:t>25</a:t>
            </a:r>
            <a:r>
              <a:rPr lang="en-US" b="1" dirty="0">
                <a:solidFill>
                  <a:prstClr val="black"/>
                </a:solidFill>
                <a:latin typeface="Monaco"/>
              </a:rPr>
              <a:t>);</a:t>
            </a:r>
            <a:br>
              <a:rPr lang="en-US" b="1" dirty="0">
                <a:solidFill>
                  <a:prstClr val="black"/>
                </a:solidFill>
                <a:latin typeface="Monaco"/>
              </a:rPr>
            </a:b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r>
              <a:rPr lang="en-US" b="1" dirty="0" err="1">
                <a:solidFill>
                  <a:srgbClr val="0000FF"/>
                </a:solidFill>
                <a:latin typeface="Monaco"/>
              </a:rPr>
              <a:t>var</a:t>
            </a:r>
            <a:r>
              <a:rPr lang="en-US" b="1" dirty="0">
                <a:solidFill>
                  <a:srgbClr val="0000FF"/>
                </a:solidFill>
                <a:latin typeface="Monaco"/>
              </a:rPr>
              <a:t> </a:t>
            </a:r>
            <a:r>
              <a:rPr lang="en-US" b="1" dirty="0">
                <a:solidFill>
                  <a:srgbClr val="0000A2"/>
                </a:solidFill>
                <a:latin typeface="Monaco"/>
              </a:rPr>
              <a:t>exclusion </a:t>
            </a:r>
            <a:r>
              <a:rPr lang="en-US" b="1" dirty="0">
                <a:solidFill>
                  <a:srgbClr val="0000FF"/>
                </a:solidFill>
                <a:latin typeface="Monaco"/>
              </a:rPr>
              <a:t>= function</a:t>
            </a: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r>
              <a:rPr lang="en-US" b="1" dirty="0">
                <a:solidFill>
                  <a:srgbClr val="0000FF"/>
                </a:solidFill>
                <a:latin typeface="Monaco"/>
              </a:rPr>
              <a:t>return</a:t>
            </a:r>
            <a:r>
              <a:rPr lang="en-US" b="1" dirty="0">
                <a:solidFill>
                  <a:prstClr val="black"/>
                </a:solidFill>
                <a:latin typeface="Monaco"/>
              </a:rPr>
              <a:t> </a:t>
            </a:r>
            <a:r>
              <a:rPr lang="en-US" b="1" dirty="0" err="1">
                <a:solidFill>
                  <a:prstClr val="black"/>
                </a:solidFill>
                <a:latin typeface="Monaco"/>
              </a:rPr>
              <a:t>weight_exclusion</a:t>
            </a:r>
            <a:r>
              <a:rPr lang="en-US" b="1" dirty="0">
                <a:solidFill>
                  <a:prstClr val="black"/>
                </a:solidFill>
                <a:latin typeface="Monaco"/>
              </a:rPr>
              <a:t>(measure, </a:t>
            </a:r>
            <a:r>
              <a:rPr lang="en-US" b="1" dirty="0" err="1">
                <a:solidFill>
                  <a:prstClr val="black"/>
                </a:solidFill>
                <a:latin typeface="Monaco"/>
              </a:rPr>
              <a:t>earliest_encounter</a:t>
            </a:r>
            <a:r>
              <a:rPr lang="en-US" b="1" dirty="0">
                <a:solidFill>
                  <a:prstClr val="black"/>
                </a:solidFill>
                <a:latin typeface="Monaco"/>
              </a:rPr>
              <a:t>, </a:t>
            </a:r>
            <a:endParaRPr lang="en-US" b="1" dirty="0" smtClean="0">
              <a:solidFill>
                <a:prstClr val="black"/>
              </a:solidFill>
              <a:latin typeface="Monaco"/>
            </a:endParaRPr>
          </a:p>
          <a:p>
            <a:r>
              <a:rPr lang="en-US" b="1" dirty="0" smtClean="0">
                <a:solidFill>
                  <a:prstClr val="black"/>
                </a:solidFill>
                <a:latin typeface="Monaco"/>
              </a:rPr>
              <a:t>                            </a:t>
            </a:r>
            <a:r>
              <a:rPr lang="en-US" b="1" dirty="0" err="1" smtClean="0">
                <a:solidFill>
                  <a:prstClr val="black"/>
                </a:solidFill>
                <a:latin typeface="Monaco"/>
              </a:rPr>
              <a:t>effective_date</a:t>
            </a:r>
            <a:r>
              <a:rPr lang="en-US" b="1" dirty="0">
                <a:solidFill>
                  <a:prstClr val="black"/>
                </a:solidFill>
                <a:latin typeface="Monaco"/>
              </a:rPr>
              <a:t>);</a:t>
            </a:r>
            <a:br>
              <a:rPr lang="en-US" b="1" dirty="0">
                <a:solidFill>
                  <a:prstClr val="black"/>
                </a:solidFill>
                <a:latin typeface="Monaco"/>
              </a:rPr>
            </a:b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a:t>
            </a:r>
            <a:br>
              <a:rPr lang="en-US" b="1" dirty="0">
                <a:solidFill>
                  <a:prstClr val="black"/>
                </a:solidFill>
                <a:latin typeface="Monaco"/>
              </a:rPr>
            </a:br>
            <a:r>
              <a:rPr lang="en-US" b="1" dirty="0">
                <a:solidFill>
                  <a:prstClr val="black"/>
                </a:solidFill>
                <a:latin typeface="Monaco"/>
              </a:rPr>
              <a:t>  map(patient, population, denominator, numerator, </a:t>
            </a:r>
            <a:r>
              <a:rPr lang="en-US" b="1" dirty="0" smtClean="0">
                <a:solidFill>
                  <a:prstClr val="black"/>
                </a:solidFill>
                <a:latin typeface="Monaco"/>
              </a:rPr>
              <a:t>			  exclusion</a:t>
            </a:r>
            <a:r>
              <a:rPr lang="en-US" b="1" dirty="0">
                <a:solidFill>
                  <a:prstClr val="black"/>
                </a:solidFill>
                <a:latin typeface="Monaco"/>
              </a:rPr>
              <a:t>);</a:t>
            </a:r>
            <a:endParaRPr lang="en-US" dirty="0"/>
          </a:p>
        </p:txBody>
      </p:sp>
      <p:sp>
        <p:nvSpPr>
          <p:cNvPr id="4" name="Footer Placeholder 3"/>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29</a:t>
            </a:fld>
            <a:endParaRPr lang="en-US"/>
          </a:p>
        </p:txBody>
      </p:sp>
    </p:spTree>
    <p:extLst>
      <p:ext uri="{BB962C8B-B14F-4D97-AF65-F5344CB8AC3E}">
        <p14:creationId xmlns:p14="http://schemas.microsoft.com/office/powerpoint/2010/main" val="9149278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103" y="2962463"/>
            <a:ext cx="7772400" cy="1470025"/>
          </a:xfrm>
        </p:spPr>
        <p:txBody>
          <a:bodyPr>
            <a:normAutofit fontScale="90000"/>
          </a:bodyPr>
          <a:lstStyle/>
          <a:p>
            <a:r>
              <a:rPr lang="en-US" dirty="0"/>
              <a:t>i</a:t>
            </a:r>
            <a:r>
              <a:rPr lang="en-US" dirty="0" smtClean="0"/>
              <a:t>s a tool for examining patient populations against clinical quality measures</a:t>
            </a:r>
            <a:endParaRPr lang="en-US" dirty="0"/>
          </a:p>
        </p:txBody>
      </p:sp>
      <p:pic>
        <p:nvPicPr>
          <p:cNvPr id="4" name="Picture 6" descr="popHealth.png"/>
          <p:cNvPicPr>
            <a:picLocks noChangeAspect="1"/>
          </p:cNvPicPr>
          <p:nvPr/>
        </p:nvPicPr>
        <p:blipFill>
          <a:blip r:embed="rId3" cstate="print"/>
          <a:srcRect/>
          <a:stretch>
            <a:fillRect/>
          </a:stretch>
        </p:blipFill>
        <p:spPr bwMode="auto">
          <a:xfrm>
            <a:off x="3481090" y="2090926"/>
            <a:ext cx="2438400" cy="8715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3</a:t>
            </a:fld>
            <a:endParaRPr lang="en-US"/>
          </a:p>
        </p:txBody>
      </p:sp>
    </p:spTree>
    <p:extLst>
      <p:ext uri="{BB962C8B-B14F-4D97-AF65-F5344CB8AC3E}">
        <p14:creationId xmlns:p14="http://schemas.microsoft.com/office/powerpoint/2010/main" val="16923954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7-07 at 9.14.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83" y="0"/>
            <a:ext cx="8694174" cy="6858000"/>
          </a:xfrm>
          <a:prstGeom prst="rect">
            <a:avLst/>
          </a:prstGeom>
        </p:spPr>
      </p:pic>
      <p:sp>
        <p:nvSpPr>
          <p:cNvPr id="4" name="Slide Number Placeholder 3"/>
          <p:cNvSpPr>
            <a:spLocks noGrp="1"/>
          </p:cNvSpPr>
          <p:nvPr>
            <p:ph type="sldNum" sz="quarter" idx="12"/>
          </p:nvPr>
        </p:nvSpPr>
        <p:spPr/>
        <p:txBody>
          <a:bodyPr/>
          <a:lstStyle/>
          <a:p>
            <a:fld id="{B842B5B9-4B4D-3B47-A306-1EAE56821CBE}" type="slidenum">
              <a:rPr lang="en-US" smtClean="0"/>
              <a:t>30</a:t>
            </a:fld>
            <a:endParaRPr lang="en-US"/>
          </a:p>
        </p:txBody>
      </p:sp>
    </p:spTree>
    <p:extLst>
      <p:ext uri="{BB962C8B-B14F-4D97-AF65-F5344CB8AC3E}">
        <p14:creationId xmlns:p14="http://schemas.microsoft.com/office/powerpoint/2010/main" val="42928926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103" y="2962463"/>
            <a:ext cx="7772400" cy="1470025"/>
          </a:xfrm>
        </p:spPr>
        <p:txBody>
          <a:bodyPr>
            <a:normAutofit/>
          </a:bodyPr>
          <a:lstStyle/>
          <a:p>
            <a:r>
              <a:rPr lang="en-US" dirty="0" smtClean="0"/>
              <a:t>Implementation Retrospective</a:t>
            </a:r>
            <a:endParaRPr lang="en-US" dirty="0"/>
          </a:p>
        </p:txBody>
      </p:sp>
      <p:pic>
        <p:nvPicPr>
          <p:cNvPr id="4" name="Picture 6" descr="popHealth.png"/>
          <p:cNvPicPr>
            <a:picLocks noChangeAspect="1"/>
          </p:cNvPicPr>
          <p:nvPr/>
        </p:nvPicPr>
        <p:blipFill>
          <a:blip r:embed="rId3" cstate="print"/>
          <a:srcRect/>
          <a:stretch>
            <a:fillRect/>
          </a:stretch>
        </p:blipFill>
        <p:spPr bwMode="auto">
          <a:xfrm>
            <a:off x="3481090" y="2090926"/>
            <a:ext cx="2438400" cy="8715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31</a:t>
            </a:fld>
            <a:endParaRPr lang="en-US"/>
          </a:p>
        </p:txBody>
      </p:sp>
    </p:spTree>
    <p:extLst>
      <p:ext uri="{BB962C8B-B14F-4D97-AF65-F5344CB8AC3E}">
        <p14:creationId xmlns:p14="http://schemas.microsoft.com/office/powerpoint/2010/main" val="6178206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JavaScript M/R</a:t>
            </a:r>
            <a:endParaRPr lang="en-US" dirty="0"/>
          </a:p>
        </p:txBody>
      </p:sp>
      <p:sp>
        <p:nvSpPr>
          <p:cNvPr id="3" name="Content Placeholder 2"/>
          <p:cNvSpPr>
            <a:spLocks noGrp="1"/>
          </p:cNvSpPr>
          <p:nvPr>
            <p:ph idx="1"/>
          </p:nvPr>
        </p:nvSpPr>
        <p:spPr/>
        <p:txBody>
          <a:bodyPr/>
          <a:lstStyle/>
          <a:p>
            <a:r>
              <a:rPr lang="en-US" dirty="0" smtClean="0"/>
              <a:t>Our team has found it easier to work with than writing SQL queries</a:t>
            </a:r>
          </a:p>
          <a:p>
            <a:pPr lvl="1"/>
            <a:r>
              <a:rPr lang="en-US" dirty="0" smtClean="0"/>
              <a:t>YMMV</a:t>
            </a:r>
          </a:p>
          <a:p>
            <a:r>
              <a:rPr lang="en-US" dirty="0" smtClean="0"/>
              <a:t>JavaScript has great development tools built right into browsers</a:t>
            </a:r>
          </a:p>
        </p:txBody>
      </p:sp>
      <p:sp>
        <p:nvSpPr>
          <p:cNvPr id="4" name="Footer Placeholder 3"/>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32</a:t>
            </a:fld>
            <a:endParaRPr lang="en-US"/>
          </a:p>
        </p:txBody>
      </p:sp>
    </p:spTree>
    <p:extLst>
      <p:ext uri="{BB962C8B-B14F-4D97-AF65-F5344CB8AC3E}">
        <p14:creationId xmlns:p14="http://schemas.microsoft.com/office/powerpoint/2010/main" val="22190236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7-07 at 4.39.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1" y="0"/>
            <a:ext cx="8992106" cy="6858000"/>
          </a:xfrm>
          <a:prstGeom prst="rect">
            <a:avLst/>
          </a:prstGeom>
        </p:spPr>
      </p:pic>
      <p:sp>
        <p:nvSpPr>
          <p:cNvPr id="4" name="Slide Number Placeholder 3"/>
          <p:cNvSpPr>
            <a:spLocks noGrp="1"/>
          </p:cNvSpPr>
          <p:nvPr>
            <p:ph type="sldNum" sz="quarter" idx="12"/>
          </p:nvPr>
        </p:nvSpPr>
        <p:spPr/>
        <p:txBody>
          <a:bodyPr/>
          <a:lstStyle/>
          <a:p>
            <a:fld id="{B842B5B9-4B4D-3B47-A306-1EAE56821CBE}" type="slidenum">
              <a:rPr lang="en-US" smtClean="0"/>
              <a:t>33</a:t>
            </a:fld>
            <a:endParaRPr lang="en-US"/>
          </a:p>
        </p:txBody>
      </p:sp>
    </p:spTree>
    <p:extLst>
      <p:ext uri="{BB962C8B-B14F-4D97-AF65-F5344CB8AC3E}">
        <p14:creationId xmlns:p14="http://schemas.microsoft.com/office/powerpoint/2010/main" val="38809923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Map/Reduce in the Browser</a:t>
            </a:r>
            <a:endParaRPr lang="en-US" dirty="0"/>
          </a:p>
        </p:txBody>
      </p:sp>
      <p:sp>
        <p:nvSpPr>
          <p:cNvPr id="3" name="Content Placeholder 2"/>
          <p:cNvSpPr>
            <a:spLocks noGrp="1"/>
          </p:cNvSpPr>
          <p:nvPr>
            <p:ph idx="1"/>
          </p:nvPr>
        </p:nvSpPr>
        <p:spPr/>
        <p:txBody>
          <a:bodyPr/>
          <a:lstStyle/>
          <a:p>
            <a:r>
              <a:rPr lang="en-US" dirty="0" smtClean="0"/>
              <a:t>Build a small app</a:t>
            </a:r>
          </a:p>
          <a:p>
            <a:r>
              <a:rPr lang="en-US" dirty="0" smtClean="0"/>
              <a:t>Replicating the </a:t>
            </a:r>
            <a:r>
              <a:rPr lang="en-US" dirty="0" err="1" smtClean="0"/>
              <a:t>MongoDB</a:t>
            </a:r>
            <a:r>
              <a:rPr lang="en-US" dirty="0" smtClean="0"/>
              <a:t> environment is easy</a:t>
            </a:r>
          </a:p>
          <a:p>
            <a:pPr lvl="1"/>
            <a:r>
              <a:rPr lang="en-US" dirty="0" smtClean="0"/>
              <a:t>Mock emit()</a:t>
            </a:r>
          </a:p>
          <a:p>
            <a:pPr lvl="1"/>
            <a:r>
              <a:rPr lang="en-US" dirty="0" smtClean="0"/>
              <a:t>Inject the document</a:t>
            </a:r>
          </a:p>
          <a:p>
            <a:pPr lvl="2"/>
            <a:r>
              <a:rPr lang="en-US" dirty="0" err="1" smtClean="0"/>
              <a:t>Underscore.js</a:t>
            </a:r>
            <a:r>
              <a:rPr lang="en-US" dirty="0"/>
              <a:t> </a:t>
            </a:r>
            <a:r>
              <a:rPr lang="en-US" dirty="0" smtClean="0"/>
              <a:t>bind()</a:t>
            </a:r>
          </a:p>
          <a:p>
            <a:r>
              <a:rPr lang="en-US" dirty="0"/>
              <a:t>More details</a:t>
            </a:r>
            <a:r>
              <a:rPr lang="en-US" dirty="0" smtClean="0"/>
              <a:t>: </a:t>
            </a:r>
            <a:r>
              <a:rPr lang="en-US" sz="1600" dirty="0" smtClean="0">
                <a:hlinkClick r:id="rId2"/>
              </a:rPr>
              <a:t>http://gregorowicz.blogspot.com/2010/12/debugging-mapreduce-in-mongodb.html</a:t>
            </a:r>
            <a:endParaRPr lang="en-US" sz="1600" dirty="0" smtClean="0"/>
          </a:p>
          <a:p>
            <a:endParaRPr lang="en-US" dirty="0" smtClean="0"/>
          </a:p>
        </p:txBody>
      </p:sp>
      <p:sp>
        <p:nvSpPr>
          <p:cNvPr id="4" name="Footer Placeholder 3"/>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34</a:t>
            </a:fld>
            <a:endParaRPr lang="en-US"/>
          </a:p>
        </p:txBody>
      </p:sp>
    </p:spTree>
    <p:extLst>
      <p:ext uri="{BB962C8B-B14F-4D97-AF65-F5344CB8AC3E}">
        <p14:creationId xmlns:p14="http://schemas.microsoft.com/office/powerpoint/2010/main" val="27941444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Downsides</a:t>
            </a:r>
            <a:endParaRPr lang="en-US" dirty="0"/>
          </a:p>
        </p:txBody>
      </p:sp>
      <p:sp>
        <p:nvSpPr>
          <p:cNvPr id="3" name="Content Placeholder 2"/>
          <p:cNvSpPr>
            <a:spLocks noGrp="1"/>
          </p:cNvSpPr>
          <p:nvPr>
            <p:ph idx="1"/>
          </p:nvPr>
        </p:nvSpPr>
        <p:spPr/>
        <p:txBody>
          <a:bodyPr>
            <a:normAutofit/>
          </a:bodyPr>
          <a:lstStyle/>
          <a:p>
            <a:r>
              <a:rPr lang="en-US" dirty="0" err="1" smtClean="0"/>
              <a:t>MongoDB’s</a:t>
            </a:r>
            <a:r>
              <a:rPr lang="en-US" dirty="0" smtClean="0"/>
              <a:t> </a:t>
            </a:r>
            <a:r>
              <a:rPr lang="en-US" dirty="0" err="1" smtClean="0"/>
              <a:t>MapReduce</a:t>
            </a:r>
            <a:r>
              <a:rPr lang="en-US" dirty="0" smtClean="0"/>
              <a:t> implementation is single threaded per instance</a:t>
            </a:r>
          </a:p>
          <a:p>
            <a:pPr lvl="1"/>
            <a:r>
              <a:rPr lang="en-US" dirty="0" err="1" smtClean="0"/>
              <a:t>Sharding</a:t>
            </a:r>
            <a:r>
              <a:rPr lang="en-US" dirty="0" smtClean="0"/>
              <a:t> isn’t often practical for our data size</a:t>
            </a:r>
          </a:p>
          <a:p>
            <a:r>
              <a:rPr lang="en-US" dirty="0" smtClean="0"/>
              <a:t>Using JavaScript frameworks (like </a:t>
            </a:r>
            <a:r>
              <a:rPr lang="en-US" dirty="0" err="1" smtClean="0"/>
              <a:t>Underscore.js</a:t>
            </a:r>
            <a:r>
              <a:rPr lang="en-US" dirty="0" smtClean="0"/>
              <a:t>) can be tricky</a:t>
            </a:r>
          </a:p>
          <a:p>
            <a:pPr lvl="1"/>
            <a:r>
              <a:rPr lang="en-US" dirty="0" err="1" smtClean="0"/>
              <a:t>MongoDB’s</a:t>
            </a:r>
            <a:r>
              <a:rPr lang="en-US" dirty="0" smtClean="0"/>
              <a:t> </a:t>
            </a:r>
            <a:r>
              <a:rPr lang="en-US" dirty="0" err="1" smtClean="0"/>
              <a:t>system.js</a:t>
            </a:r>
            <a:r>
              <a:rPr lang="en-US" dirty="0" smtClean="0"/>
              <a:t> collection doesn’t handle this </a:t>
            </a:r>
            <a:r>
              <a:rPr lang="en-US" dirty="0" smtClean="0"/>
              <a:t>well</a:t>
            </a:r>
            <a:endParaRPr lang="en-US" dirty="0" smtClean="0"/>
          </a:p>
        </p:txBody>
      </p:sp>
      <p:sp>
        <p:nvSpPr>
          <p:cNvPr id="4" name="Footer Placeholder 3"/>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35</a:t>
            </a:fld>
            <a:endParaRPr lang="en-US"/>
          </a:p>
        </p:txBody>
      </p:sp>
    </p:spTree>
    <p:extLst>
      <p:ext uri="{BB962C8B-B14F-4D97-AF65-F5344CB8AC3E}">
        <p14:creationId xmlns:p14="http://schemas.microsoft.com/office/powerpoint/2010/main" val="2296754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103" y="2962463"/>
            <a:ext cx="7772400" cy="1470025"/>
          </a:xfrm>
        </p:spPr>
        <p:txBody>
          <a:bodyPr>
            <a:normAutofit/>
          </a:bodyPr>
          <a:lstStyle/>
          <a:p>
            <a:r>
              <a:rPr lang="en-US" dirty="0"/>
              <a:t>Ways </a:t>
            </a:r>
            <a:r>
              <a:rPr lang="en-US" dirty="0" err="1"/>
              <a:t>popHealth</a:t>
            </a:r>
            <a:r>
              <a:rPr lang="en-US" dirty="0"/>
              <a:t> </a:t>
            </a:r>
            <a:r>
              <a:rPr lang="en-US" dirty="0" smtClean="0"/>
              <a:t>Can Be Used</a:t>
            </a:r>
            <a:endParaRPr lang="en-US" dirty="0"/>
          </a:p>
        </p:txBody>
      </p:sp>
      <p:pic>
        <p:nvPicPr>
          <p:cNvPr id="4" name="Picture 6" descr="popHealth.png"/>
          <p:cNvPicPr>
            <a:picLocks noChangeAspect="1"/>
          </p:cNvPicPr>
          <p:nvPr/>
        </p:nvPicPr>
        <p:blipFill>
          <a:blip r:embed="rId3" cstate="print"/>
          <a:srcRect/>
          <a:stretch>
            <a:fillRect/>
          </a:stretch>
        </p:blipFill>
        <p:spPr bwMode="auto">
          <a:xfrm>
            <a:off x="3481090" y="2090926"/>
            <a:ext cx="2438400" cy="8715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5" name="Slide Number Placeholder 4"/>
          <p:cNvSpPr>
            <a:spLocks noGrp="1"/>
          </p:cNvSpPr>
          <p:nvPr>
            <p:ph type="sldNum" sz="quarter" idx="12"/>
          </p:nvPr>
        </p:nvSpPr>
        <p:spPr/>
        <p:txBody>
          <a:bodyPr/>
          <a:lstStyle/>
          <a:p>
            <a:fld id="{B842B5B9-4B4D-3B47-A306-1EAE56821CBE}" type="slidenum">
              <a:rPr lang="en-US" smtClean="0"/>
              <a:t>36</a:t>
            </a:fld>
            <a:endParaRPr lang="en-US"/>
          </a:p>
        </p:txBody>
      </p:sp>
    </p:spTree>
    <p:extLst>
      <p:ext uri="{BB962C8B-B14F-4D97-AF65-F5344CB8AC3E}">
        <p14:creationId xmlns:p14="http://schemas.microsoft.com/office/powerpoint/2010/main" val="31691219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Rails 3.0 application</a:t>
            </a:r>
          </a:p>
          <a:p>
            <a:pPr lvl="1"/>
            <a:r>
              <a:rPr lang="en-US" dirty="0" smtClean="0"/>
              <a:t>Follow the Install instructions</a:t>
            </a:r>
          </a:p>
          <a:p>
            <a:r>
              <a:rPr lang="en-US" dirty="0" smtClean="0"/>
              <a:t>As a </a:t>
            </a:r>
            <a:r>
              <a:rPr lang="en-US" dirty="0" err="1" smtClean="0"/>
              <a:t>VMWare</a:t>
            </a:r>
            <a:r>
              <a:rPr lang="en-US" dirty="0" smtClean="0"/>
              <a:t> VM</a:t>
            </a:r>
          </a:p>
          <a:p>
            <a:pPr lvl="1"/>
            <a:r>
              <a:rPr lang="en-US" dirty="0" smtClean="0"/>
              <a:t>Preconfigured on Ubuntu</a:t>
            </a:r>
          </a:p>
          <a:p>
            <a:pPr lvl="1"/>
            <a:r>
              <a:rPr lang="en-US" dirty="0">
                <a:hlinkClick r:id="rId3"/>
              </a:rPr>
              <a:t>http://projectpophealth.org/</a:t>
            </a:r>
            <a:r>
              <a:rPr lang="en-US" dirty="0" smtClean="0">
                <a:hlinkClick r:id="rId3"/>
              </a:rPr>
              <a:t>download.html</a:t>
            </a:r>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37</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3810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as a web app </a:t>
            </a:r>
          </a:p>
        </p:txBody>
      </p:sp>
      <p:pic>
        <p:nvPicPr>
          <p:cNvPr id="11" name="Picture 6" descr="popHealth.png"/>
          <p:cNvPicPr>
            <a:picLocks noChangeAspect="1"/>
          </p:cNvPicPr>
          <p:nvPr/>
        </p:nvPicPr>
        <p:blipFill>
          <a:blip r:embed="rId4"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10531130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Quality Measure Engine is a ruby gem</a:t>
            </a:r>
          </a:p>
          <a:p>
            <a:r>
              <a:rPr lang="en-US" dirty="0" smtClean="0"/>
              <a:t>3 main classes to work with</a:t>
            </a:r>
          </a:p>
          <a:p>
            <a:pPr lvl="1"/>
            <a:r>
              <a:rPr lang="en-US" dirty="0" err="1" smtClean="0"/>
              <a:t>QualityMeasure</a:t>
            </a:r>
            <a:endParaRPr lang="en-US" dirty="0" smtClean="0"/>
          </a:p>
          <a:p>
            <a:pPr lvl="1"/>
            <a:r>
              <a:rPr lang="en-US" dirty="0" err="1" smtClean="0"/>
              <a:t>PatientImporter</a:t>
            </a:r>
            <a:endParaRPr lang="en-US" dirty="0" smtClean="0"/>
          </a:p>
          <a:p>
            <a:pPr lvl="1"/>
            <a:r>
              <a:rPr lang="en-US" dirty="0" err="1" smtClean="0"/>
              <a:t>QualityReport</a:t>
            </a:r>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38</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3810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as a library</a:t>
            </a: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29254037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Measures are defined in JavaScript</a:t>
            </a:r>
          </a:p>
          <a:p>
            <a:r>
              <a:rPr lang="en-US" dirty="0" smtClean="0"/>
              <a:t>You can add your own</a:t>
            </a:r>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39</a:t>
            </a:fld>
            <a:endParaRPr lang="en-US" dirty="0"/>
          </a:p>
        </p:txBody>
      </p:sp>
      <p:sp>
        <p:nvSpPr>
          <p:cNvPr id="9"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10" name="Rectangle 2"/>
          <p:cNvSpPr>
            <a:spLocks noChangeArrowheads="1"/>
          </p:cNvSpPr>
          <p:nvPr/>
        </p:nvSpPr>
        <p:spPr bwMode="auto">
          <a:xfrm>
            <a:off x="3047999" y="3810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for measure developers</a:t>
            </a: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15563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Quality Measure</a:t>
            </a:r>
            <a:endParaRPr lang="en-US" dirty="0"/>
          </a:p>
        </p:txBody>
      </p:sp>
      <p:sp>
        <p:nvSpPr>
          <p:cNvPr id="3" name="Content Placeholder 2"/>
          <p:cNvSpPr>
            <a:spLocks noGrp="1"/>
          </p:cNvSpPr>
          <p:nvPr>
            <p:ph idx="1"/>
          </p:nvPr>
        </p:nvSpPr>
        <p:spPr/>
        <p:txBody>
          <a:bodyPr/>
          <a:lstStyle/>
          <a:p>
            <a:r>
              <a:rPr lang="en-US" dirty="0" smtClean="0"/>
              <a:t>A test to see if a patient is receiving care in line with current medical standards</a:t>
            </a:r>
          </a:p>
          <a:p>
            <a:pPr lvl="1"/>
            <a:r>
              <a:rPr lang="en-US" dirty="0" smtClean="0"/>
              <a:t>Objective</a:t>
            </a:r>
          </a:p>
          <a:p>
            <a:pPr lvl="1"/>
            <a:r>
              <a:rPr lang="en-US" dirty="0" smtClean="0"/>
              <a:t>Evidence Based</a:t>
            </a:r>
          </a:p>
          <a:p>
            <a:pPr lvl="1"/>
            <a:r>
              <a:rPr lang="en-US" dirty="0" smtClean="0"/>
              <a:t>Health Importance</a:t>
            </a:r>
          </a:p>
          <a:p>
            <a:pPr lvl="1"/>
            <a:endParaRPr lang="en-US" dirty="0" smtClean="0"/>
          </a:p>
          <a:p>
            <a:pPr lvl="1"/>
            <a:endParaRPr lang="en-US" dirty="0"/>
          </a:p>
        </p:txBody>
      </p:sp>
      <p:sp>
        <p:nvSpPr>
          <p:cNvPr id="4" name="Rectangle 3"/>
          <p:cNvSpPr/>
          <p:nvPr/>
        </p:nvSpPr>
        <p:spPr>
          <a:xfrm>
            <a:off x="1239261" y="5950942"/>
            <a:ext cx="6968776" cy="369332"/>
          </a:xfrm>
          <a:prstGeom prst="rect">
            <a:avLst/>
          </a:prstGeom>
        </p:spPr>
        <p:txBody>
          <a:bodyPr wrap="square">
            <a:spAutoFit/>
          </a:bodyPr>
          <a:lstStyle/>
          <a:p>
            <a:r>
              <a:rPr lang="en-US" dirty="0"/>
              <a:t>http://</a:t>
            </a:r>
            <a:r>
              <a:rPr lang="en-US" dirty="0" err="1"/>
              <a:t>www.qualitymeasures.ahrq.gov</a:t>
            </a:r>
            <a:r>
              <a:rPr lang="en-US" dirty="0"/>
              <a:t>/selecting-and-using/</a:t>
            </a:r>
            <a:r>
              <a:rPr lang="en-US" dirty="0" err="1"/>
              <a:t>using.aspx</a:t>
            </a:r>
            <a:endParaRPr lang="en-US" dirty="0"/>
          </a:p>
        </p:txBody>
      </p:sp>
      <p:sp>
        <p:nvSpPr>
          <p:cNvPr id="5" name="Footer Placeholder 4"/>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6" name="Slide Number Placeholder 5"/>
          <p:cNvSpPr>
            <a:spLocks noGrp="1"/>
          </p:cNvSpPr>
          <p:nvPr>
            <p:ph type="sldNum" sz="quarter" idx="12"/>
          </p:nvPr>
        </p:nvSpPr>
        <p:spPr/>
        <p:txBody>
          <a:bodyPr/>
          <a:lstStyle/>
          <a:p>
            <a:fld id="{B842B5B9-4B4D-3B47-A306-1EAE56821CBE}" type="slidenum">
              <a:rPr lang="en-US" smtClean="0"/>
              <a:t>4</a:t>
            </a:fld>
            <a:endParaRPr lang="en-US"/>
          </a:p>
        </p:txBody>
      </p:sp>
    </p:spTree>
    <p:extLst>
      <p:ext uri="{BB962C8B-B14F-4D97-AF65-F5344CB8AC3E}">
        <p14:creationId xmlns:p14="http://schemas.microsoft.com/office/powerpoint/2010/main" val="31188485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40</a:t>
            </a:fld>
            <a:endParaRPr lang="en-US" dirty="0"/>
          </a:p>
        </p:txBody>
      </p:sp>
      <p:pic>
        <p:nvPicPr>
          <p:cNvPr id="6"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8" name="Title 5"/>
          <p:cNvSpPr>
            <a:spLocks noGrp="1"/>
          </p:cNvSpPr>
          <p:nvPr>
            <p:ph type="title"/>
          </p:nvPr>
        </p:nvSpPr>
        <p:spPr>
          <a:xfrm>
            <a:off x="457200" y="3060959"/>
            <a:ext cx="8229600" cy="1143000"/>
          </a:xfrm>
        </p:spPr>
        <p:txBody>
          <a:bodyPr/>
          <a:lstStyle/>
          <a:p>
            <a:r>
              <a:rPr lang="en-US" dirty="0" smtClean="0"/>
              <a:t>Thank You!</a:t>
            </a:r>
            <a:endParaRPr lang="en-US" dirty="0"/>
          </a:p>
        </p:txBody>
      </p:sp>
      <p:sp>
        <p:nvSpPr>
          <p:cNvPr id="2" name="Rectangle 1"/>
          <p:cNvSpPr/>
          <p:nvPr/>
        </p:nvSpPr>
        <p:spPr>
          <a:xfrm>
            <a:off x="2459920" y="4311134"/>
            <a:ext cx="4416594" cy="523220"/>
          </a:xfrm>
          <a:prstGeom prst="rect">
            <a:avLst/>
          </a:prstGeom>
        </p:spPr>
        <p:txBody>
          <a:bodyPr wrap="none">
            <a:spAutoFit/>
          </a:bodyPr>
          <a:lstStyle/>
          <a:p>
            <a:r>
              <a:rPr lang="en-US" sz="2800" dirty="0"/>
              <a:t>http://</a:t>
            </a:r>
            <a:r>
              <a:rPr lang="en-US" sz="2800" dirty="0" err="1"/>
              <a:t>projectpophealth.org</a:t>
            </a:r>
            <a:r>
              <a:rPr lang="en-US" sz="2800" dirty="0"/>
              <a:t>/</a:t>
            </a:r>
          </a:p>
        </p:txBody>
      </p:sp>
      <p:sp>
        <p:nvSpPr>
          <p:cNvPr id="3" name="Footer Placeholder 2"/>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2038354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41</a:t>
            </a:fld>
            <a:endParaRPr lang="en-US" dirty="0"/>
          </a:p>
        </p:txBody>
      </p:sp>
      <p:pic>
        <p:nvPicPr>
          <p:cNvPr id="6"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8" name="Title 5"/>
          <p:cNvSpPr>
            <a:spLocks noGrp="1"/>
          </p:cNvSpPr>
          <p:nvPr>
            <p:ph type="title"/>
          </p:nvPr>
        </p:nvSpPr>
        <p:spPr>
          <a:xfrm>
            <a:off x="457200" y="3060959"/>
            <a:ext cx="8229600" cy="1143000"/>
          </a:xfrm>
        </p:spPr>
        <p:txBody>
          <a:bodyPr/>
          <a:lstStyle/>
          <a:p>
            <a:r>
              <a:rPr lang="en-US" dirty="0" smtClean="0"/>
              <a:t>Backups</a:t>
            </a:r>
            <a:endParaRPr lang="en-US" dirty="0"/>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29266225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600200" y="152400"/>
            <a:ext cx="3581400" cy="646113"/>
          </a:xfrm>
          <a:prstGeom prst="rect">
            <a:avLst/>
          </a:prstGeom>
          <a:noFill/>
          <a:ln w="9525">
            <a:noFill/>
            <a:miter lim="800000"/>
            <a:headEnd/>
            <a:tailEnd/>
          </a:ln>
        </p:spPr>
        <p:txBody>
          <a:bodyPr>
            <a:prstTxWarp prst="textNoShape">
              <a:avLst/>
            </a:prstTxWarp>
            <a:spAutoFit/>
          </a:bodyPr>
          <a:lstStyle/>
          <a:p>
            <a:pPr marL="371475" indent="-371475"/>
            <a:r>
              <a:rPr lang="en-US" sz="3600" b="1" dirty="0"/>
              <a:t>      </a:t>
            </a:r>
            <a:endParaRPr lang="en-US" sz="4400" dirty="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42</a:t>
            </a:fld>
            <a:endParaRPr lang="en-US" dirty="0"/>
          </a:p>
        </p:txBody>
      </p:sp>
      <p:pic>
        <p:nvPicPr>
          <p:cNvPr id="6"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8" name="Title 5"/>
          <p:cNvSpPr>
            <a:spLocks noGrp="1"/>
          </p:cNvSpPr>
          <p:nvPr>
            <p:ph type="title"/>
          </p:nvPr>
        </p:nvSpPr>
        <p:spPr>
          <a:xfrm>
            <a:off x="457200" y="3060959"/>
            <a:ext cx="8229600" cy="1143000"/>
          </a:xfrm>
        </p:spPr>
        <p:txBody>
          <a:bodyPr/>
          <a:lstStyle/>
          <a:p>
            <a:r>
              <a:rPr lang="en-US" dirty="0" smtClean="0"/>
              <a:t>What is a C32 like?</a:t>
            </a:r>
            <a:endParaRPr lang="en-US" dirty="0"/>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38950327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 y="1946672"/>
            <a:ext cx="7795617" cy="29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43</a:t>
            </a:fld>
            <a:endParaRPr lang="en-US"/>
          </a:p>
        </p:txBody>
      </p:sp>
    </p:spTree>
    <p:extLst>
      <p:ext uri="{BB962C8B-B14F-4D97-AF65-F5344CB8AC3E}">
        <p14:creationId xmlns:p14="http://schemas.microsoft.com/office/powerpoint/2010/main" val="236541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 y="1946672"/>
            <a:ext cx="7795617" cy="29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5538" name="Rectangle 2"/>
          <p:cNvSpPr>
            <a:spLocks/>
          </p:cNvSpPr>
          <p:nvPr/>
        </p:nvSpPr>
        <p:spPr bwMode="auto">
          <a:xfrm>
            <a:off x="642937" y="1902024"/>
            <a:ext cx="7831336" cy="651867"/>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39" name="Rectangle 3"/>
          <p:cNvSpPr>
            <a:spLocks/>
          </p:cNvSpPr>
          <p:nvPr/>
        </p:nvSpPr>
        <p:spPr bwMode="auto">
          <a:xfrm>
            <a:off x="5216054" y="1491168"/>
            <a:ext cx="1988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rgbClr val="FD9A00"/>
                </a:solidFill>
                <a:ea typeface="ＭＳ Ｐゴシック" charset="0"/>
                <a:cs typeface="Gill Sans" charset="0"/>
              </a:rPr>
              <a:t>Section Identification</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44</a:t>
            </a:fld>
            <a:endParaRPr lang="en-US"/>
          </a:p>
        </p:txBody>
      </p:sp>
    </p:spTree>
    <p:extLst>
      <p:ext uri="{BB962C8B-B14F-4D97-AF65-F5344CB8AC3E}">
        <p14:creationId xmlns:p14="http://schemas.microsoft.com/office/powerpoint/2010/main" val="51340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 y="1946672"/>
            <a:ext cx="7795617" cy="29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7586" name="Rectangle 2"/>
          <p:cNvSpPr>
            <a:spLocks/>
          </p:cNvSpPr>
          <p:nvPr/>
        </p:nvSpPr>
        <p:spPr bwMode="auto">
          <a:xfrm>
            <a:off x="812601" y="2741414"/>
            <a:ext cx="7670602" cy="1964531"/>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587" name="Rectangle 3"/>
          <p:cNvSpPr>
            <a:spLocks/>
          </p:cNvSpPr>
          <p:nvPr/>
        </p:nvSpPr>
        <p:spPr bwMode="auto">
          <a:xfrm>
            <a:off x="6016377" y="4848730"/>
            <a:ext cx="14362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rgbClr val="FD9A00"/>
                </a:solidFill>
                <a:ea typeface="ＭＳ Ｐゴシック" charset="0"/>
                <a:cs typeface="Gill Sans" charset="0"/>
              </a:rPr>
              <a:t>Narrative Block</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45</a:t>
            </a:fld>
            <a:endParaRPr lang="en-US"/>
          </a:p>
        </p:txBody>
      </p:sp>
    </p:spTree>
    <p:extLst>
      <p:ext uri="{BB962C8B-B14F-4D97-AF65-F5344CB8AC3E}">
        <p14:creationId xmlns:p14="http://schemas.microsoft.com/office/powerpoint/2010/main" val="244984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1464469"/>
            <a:ext cx="8420695" cy="39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9634" name="Rectangle 2"/>
          <p:cNvSpPr>
            <a:spLocks/>
          </p:cNvSpPr>
          <p:nvPr/>
        </p:nvSpPr>
        <p:spPr bwMode="auto">
          <a:xfrm>
            <a:off x="473273" y="1401961"/>
            <a:ext cx="2169914" cy="294680"/>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635" name="Rectangle 3"/>
          <p:cNvSpPr>
            <a:spLocks/>
          </p:cNvSpPr>
          <p:nvPr/>
        </p:nvSpPr>
        <p:spPr bwMode="auto">
          <a:xfrm>
            <a:off x="2820612" y="1217426"/>
            <a:ext cx="5536406"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dirty="0">
                <a:solidFill>
                  <a:srgbClr val="FD9A00"/>
                </a:solidFill>
                <a:ea typeface="ＭＳ Ｐゴシック" charset="0"/>
                <a:cs typeface="Gill Sans" charset="0"/>
              </a:rPr>
              <a:t>Coded Information Container</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46</a:t>
            </a:fld>
            <a:endParaRPr lang="en-US"/>
          </a:p>
        </p:txBody>
      </p:sp>
    </p:spTree>
    <p:extLst>
      <p:ext uri="{BB962C8B-B14F-4D97-AF65-F5344CB8AC3E}">
        <p14:creationId xmlns:p14="http://schemas.microsoft.com/office/powerpoint/2010/main" val="212578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1464469"/>
            <a:ext cx="8420695" cy="39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682" name="Rectangle 2"/>
          <p:cNvSpPr>
            <a:spLocks/>
          </p:cNvSpPr>
          <p:nvPr/>
        </p:nvSpPr>
        <p:spPr bwMode="auto">
          <a:xfrm>
            <a:off x="660797" y="1643063"/>
            <a:ext cx="8001000" cy="1026914"/>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683" name="Rectangle 3"/>
          <p:cNvSpPr>
            <a:spLocks/>
          </p:cNvSpPr>
          <p:nvPr/>
        </p:nvSpPr>
        <p:spPr bwMode="auto">
          <a:xfrm>
            <a:off x="6974086" y="1125141"/>
            <a:ext cx="1875234"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a:solidFill>
                  <a:srgbClr val="FD9A00"/>
                </a:solidFill>
                <a:ea typeface="ＭＳ Ｐゴシック" charset="0"/>
                <a:cs typeface="Gill Sans" charset="0"/>
              </a:rPr>
              <a:t>Organizer</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47</a:t>
            </a:fld>
            <a:endParaRPr lang="en-US"/>
          </a:p>
        </p:txBody>
      </p:sp>
    </p:spTree>
    <p:extLst>
      <p:ext uri="{BB962C8B-B14F-4D97-AF65-F5344CB8AC3E}">
        <p14:creationId xmlns:p14="http://schemas.microsoft.com/office/powerpoint/2010/main" val="322872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1464469"/>
            <a:ext cx="8420695" cy="39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3730" name="Rectangle 2"/>
          <p:cNvSpPr>
            <a:spLocks/>
          </p:cNvSpPr>
          <p:nvPr/>
        </p:nvSpPr>
        <p:spPr bwMode="auto">
          <a:xfrm>
            <a:off x="759023" y="2598539"/>
            <a:ext cx="8001000" cy="455414"/>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3731" name="Rectangle 3"/>
          <p:cNvSpPr>
            <a:spLocks/>
          </p:cNvSpPr>
          <p:nvPr/>
        </p:nvSpPr>
        <p:spPr bwMode="auto">
          <a:xfrm>
            <a:off x="6286500" y="2116336"/>
            <a:ext cx="2562820"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a:solidFill>
                  <a:srgbClr val="FD9A00"/>
                </a:solidFill>
                <a:ea typeface="ＭＳ Ｐゴシック" charset="0"/>
                <a:cs typeface="Gill Sans" charset="0"/>
              </a:rPr>
              <a:t>Date and Status</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48</a:t>
            </a:fld>
            <a:endParaRPr lang="en-US"/>
          </a:p>
        </p:txBody>
      </p:sp>
    </p:spTree>
    <p:extLst>
      <p:ext uri="{BB962C8B-B14F-4D97-AF65-F5344CB8AC3E}">
        <p14:creationId xmlns:p14="http://schemas.microsoft.com/office/powerpoint/2010/main" val="276556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1464469"/>
            <a:ext cx="8420695" cy="39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5778" name="Rectangle 2"/>
          <p:cNvSpPr>
            <a:spLocks/>
          </p:cNvSpPr>
          <p:nvPr/>
        </p:nvSpPr>
        <p:spPr bwMode="auto">
          <a:xfrm>
            <a:off x="1000125" y="3205758"/>
            <a:ext cx="7920633" cy="1598414"/>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5779" name="Rectangle 3"/>
          <p:cNvSpPr>
            <a:spLocks/>
          </p:cNvSpPr>
          <p:nvPr/>
        </p:nvSpPr>
        <p:spPr bwMode="auto">
          <a:xfrm>
            <a:off x="6715125" y="2678906"/>
            <a:ext cx="222349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a:solidFill>
                  <a:srgbClr val="FD9A00"/>
                </a:solidFill>
                <a:ea typeface="ＭＳ Ｐゴシック" charset="0"/>
                <a:cs typeface="Gill Sans" charset="0"/>
              </a:rPr>
              <a:t>Observation</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49</a:t>
            </a:fld>
            <a:endParaRPr lang="en-US"/>
          </a:p>
        </p:txBody>
      </p:sp>
    </p:spTree>
    <p:extLst>
      <p:ext uri="{BB962C8B-B14F-4D97-AF65-F5344CB8AC3E}">
        <p14:creationId xmlns:p14="http://schemas.microsoft.com/office/powerpoint/2010/main" val="101193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lgn="ctr">
              <a:buNone/>
            </a:pPr>
            <a:r>
              <a:rPr lang="en-US" dirty="0" smtClean="0"/>
              <a:t>Adult Weight Screening and Follow Up</a:t>
            </a:r>
          </a:p>
          <a:p>
            <a:pPr lvl="1"/>
            <a:endParaRPr lang="en-US" dirty="0" smtClean="0"/>
          </a:p>
          <a:p>
            <a:pPr marL="0" indent="0" algn="ctr">
              <a:buNone/>
            </a:pPr>
            <a:r>
              <a:rPr lang="en-US" sz="2800" dirty="0"/>
              <a:t>Percentage of patients aged 18 years and older with a calculated BMI in the </a:t>
            </a:r>
            <a:r>
              <a:rPr lang="en-US" sz="2800" dirty="0" smtClean="0"/>
              <a:t>past six </a:t>
            </a:r>
            <a:r>
              <a:rPr lang="en-US" sz="2800" dirty="0"/>
              <a:t>months or during the current visit documented in the medical record AND </a:t>
            </a:r>
            <a:r>
              <a:rPr lang="en-US" sz="2800" dirty="0" smtClean="0"/>
              <a:t>if the </a:t>
            </a:r>
            <a:r>
              <a:rPr lang="en-US" sz="2800" dirty="0"/>
              <a:t>most recent BMI is outside parameters, a follow-up plan is documented.</a:t>
            </a:r>
          </a:p>
        </p:txBody>
      </p:sp>
      <p:sp>
        <p:nvSpPr>
          <p:cNvPr id="4" name="TextBox 3"/>
          <p:cNvSpPr txBox="1"/>
          <p:nvPr/>
        </p:nvSpPr>
        <p:spPr>
          <a:xfrm>
            <a:off x="2113617" y="5933902"/>
            <a:ext cx="5081514" cy="369332"/>
          </a:xfrm>
          <a:prstGeom prst="rect">
            <a:avLst/>
          </a:prstGeom>
          <a:noFill/>
        </p:spPr>
        <p:txBody>
          <a:bodyPr wrap="none" rtlCol="0">
            <a:spAutoFit/>
          </a:bodyPr>
          <a:lstStyle/>
          <a:p>
            <a:r>
              <a:rPr lang="en-US" dirty="0" smtClean="0"/>
              <a:t>Measure created by Quality Insights of Pennsylvania</a:t>
            </a:r>
            <a:endParaRPr lang="en-US" dirty="0"/>
          </a:p>
        </p:txBody>
      </p:sp>
      <p:sp>
        <p:nvSpPr>
          <p:cNvPr id="5" name="Footer Placeholder 4"/>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6" name="Slide Number Placeholder 5"/>
          <p:cNvSpPr>
            <a:spLocks noGrp="1"/>
          </p:cNvSpPr>
          <p:nvPr>
            <p:ph type="sldNum" sz="quarter" idx="12"/>
          </p:nvPr>
        </p:nvSpPr>
        <p:spPr/>
        <p:txBody>
          <a:bodyPr/>
          <a:lstStyle/>
          <a:p>
            <a:fld id="{B842B5B9-4B4D-3B47-A306-1EAE56821CBE}" type="slidenum">
              <a:rPr lang="en-US" smtClean="0"/>
              <a:t>5</a:t>
            </a:fld>
            <a:endParaRPr lang="en-US"/>
          </a:p>
        </p:txBody>
      </p:sp>
    </p:spTree>
    <p:extLst>
      <p:ext uri="{BB962C8B-B14F-4D97-AF65-F5344CB8AC3E}">
        <p14:creationId xmlns:p14="http://schemas.microsoft.com/office/powerpoint/2010/main" val="4501420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1464469"/>
            <a:ext cx="8420695" cy="39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7826" name="Rectangle 2"/>
          <p:cNvSpPr>
            <a:spLocks/>
          </p:cNvSpPr>
          <p:nvPr/>
        </p:nvSpPr>
        <p:spPr bwMode="auto">
          <a:xfrm>
            <a:off x="1205508" y="3580804"/>
            <a:ext cx="4357688" cy="267891"/>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827" name="Rectangle 3"/>
          <p:cNvSpPr>
            <a:spLocks/>
          </p:cNvSpPr>
          <p:nvPr/>
        </p:nvSpPr>
        <p:spPr bwMode="auto">
          <a:xfrm>
            <a:off x="5708742" y="3478198"/>
            <a:ext cx="222349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dirty="0">
                <a:solidFill>
                  <a:srgbClr val="FD9A00"/>
                </a:solidFill>
                <a:ea typeface="ＭＳ Ｐゴシック" charset="0"/>
                <a:cs typeface="Gill Sans" charset="0"/>
              </a:rPr>
              <a:t>ID</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50</a:t>
            </a:fld>
            <a:endParaRPr lang="en-US"/>
          </a:p>
        </p:txBody>
      </p:sp>
    </p:spTree>
    <p:extLst>
      <p:ext uri="{BB962C8B-B14F-4D97-AF65-F5344CB8AC3E}">
        <p14:creationId xmlns:p14="http://schemas.microsoft.com/office/powerpoint/2010/main" val="70469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1464469"/>
            <a:ext cx="8420695" cy="39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9874" name="Rectangle 2"/>
          <p:cNvSpPr>
            <a:spLocks/>
          </p:cNvSpPr>
          <p:nvPr/>
        </p:nvSpPr>
        <p:spPr bwMode="auto">
          <a:xfrm>
            <a:off x="1205508" y="3812976"/>
            <a:ext cx="4768453" cy="410766"/>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9875" name="Rectangle 3"/>
          <p:cNvSpPr>
            <a:spLocks/>
          </p:cNvSpPr>
          <p:nvPr/>
        </p:nvSpPr>
        <p:spPr bwMode="auto">
          <a:xfrm>
            <a:off x="6136269" y="3768328"/>
            <a:ext cx="222349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dirty="0">
                <a:solidFill>
                  <a:srgbClr val="FD9A00"/>
                </a:solidFill>
                <a:ea typeface="ＭＳ Ｐゴシック" charset="0"/>
                <a:cs typeface="Gill Sans" charset="0"/>
              </a:rPr>
              <a:t>Code</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51</a:t>
            </a:fld>
            <a:endParaRPr lang="en-US"/>
          </a:p>
        </p:txBody>
      </p:sp>
    </p:spTree>
    <p:extLst>
      <p:ext uri="{BB962C8B-B14F-4D97-AF65-F5344CB8AC3E}">
        <p14:creationId xmlns:p14="http://schemas.microsoft.com/office/powerpoint/2010/main" val="41633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1464469"/>
            <a:ext cx="8420695" cy="39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22" name="Rectangle 2"/>
          <p:cNvSpPr>
            <a:spLocks/>
          </p:cNvSpPr>
          <p:nvPr/>
        </p:nvSpPr>
        <p:spPr bwMode="auto">
          <a:xfrm>
            <a:off x="1196578" y="4393406"/>
            <a:ext cx="3866555" cy="232172"/>
          </a:xfrm>
          <a:prstGeom prst="rect">
            <a:avLst/>
          </a:prstGeom>
          <a:noFill/>
          <a:ln w="63500" cap="flat">
            <a:solidFill>
              <a:srgbClr val="FD9A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1923" name="Rectangle 3"/>
          <p:cNvSpPr>
            <a:spLocks/>
          </p:cNvSpPr>
          <p:nvPr/>
        </p:nvSpPr>
        <p:spPr bwMode="auto">
          <a:xfrm>
            <a:off x="5377091" y="4259461"/>
            <a:ext cx="222349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dirty="0">
                <a:solidFill>
                  <a:srgbClr val="FD9A00"/>
                </a:solidFill>
                <a:ea typeface="ＭＳ Ｐゴシック" charset="0"/>
                <a:cs typeface="Gill Sans" charset="0"/>
              </a:rPr>
              <a:t>Value</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52</a:t>
            </a:fld>
            <a:endParaRPr lang="en-US"/>
          </a:p>
        </p:txBody>
      </p:sp>
    </p:spTree>
    <p:extLst>
      <p:ext uri="{BB962C8B-B14F-4D97-AF65-F5344CB8AC3E}">
        <p14:creationId xmlns:p14="http://schemas.microsoft.com/office/powerpoint/2010/main" val="417292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Grp="1" noChangeArrowheads="1"/>
          </p:cNvSpPr>
          <p:nvPr>
            <p:ph type="title"/>
          </p:nvPr>
        </p:nvSpPr>
        <p:spPr>
          <a:xfrm>
            <a:off x="457200" y="3165210"/>
            <a:ext cx="8229600" cy="1143000"/>
          </a:xfrm>
          <a:ln/>
        </p:spPr>
        <p:txBody>
          <a:bodyPr/>
          <a:lstStyle/>
          <a:p>
            <a:r>
              <a:rPr lang="en-US" dirty="0"/>
              <a:t>... same data in CCR</a:t>
            </a:r>
          </a:p>
        </p:txBody>
      </p:sp>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53</a:t>
            </a:fld>
            <a:endParaRPr lang="en-US"/>
          </a:p>
        </p:txBody>
      </p:sp>
    </p:spTree>
    <p:extLst>
      <p:ext uri="{BB962C8B-B14F-4D97-AF65-F5344CB8AC3E}">
        <p14:creationId xmlns:p14="http://schemas.microsoft.com/office/powerpoint/2010/main" val="198305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852" y="196453"/>
            <a:ext cx="5804297" cy="647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
        <p:nvSpPr>
          <p:cNvPr id="3" name="Slide Number Placeholder 2"/>
          <p:cNvSpPr>
            <a:spLocks noGrp="1"/>
          </p:cNvSpPr>
          <p:nvPr>
            <p:ph type="sldNum" sz="quarter" idx="12"/>
          </p:nvPr>
        </p:nvSpPr>
        <p:spPr/>
        <p:txBody>
          <a:bodyPr/>
          <a:lstStyle/>
          <a:p>
            <a:fld id="{B842B5B9-4B4D-3B47-A306-1EAE56821CBE}" type="slidenum">
              <a:rPr lang="en-US" smtClean="0"/>
              <a:t>54</a:t>
            </a:fld>
            <a:endParaRPr lang="en-US"/>
          </a:p>
        </p:txBody>
      </p:sp>
    </p:spTree>
    <p:extLst>
      <p:ext uri="{BB962C8B-B14F-4D97-AF65-F5344CB8AC3E}">
        <p14:creationId xmlns:p14="http://schemas.microsoft.com/office/powerpoint/2010/main" val="50992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295400"/>
            <a:ext cx="8153400" cy="4419600"/>
          </a:xfrm>
        </p:spPr>
        <p:txBody>
          <a:bodyPr>
            <a:normAutofit/>
          </a:bodyPr>
          <a:lstStyle/>
          <a:p>
            <a:r>
              <a:rPr lang="en-US" dirty="0" smtClean="0"/>
              <a:t>Make </a:t>
            </a:r>
            <a:r>
              <a:rPr lang="en-US" dirty="0" smtClean="0"/>
              <a:t>executing quality </a:t>
            </a:r>
            <a:r>
              <a:rPr lang="en-US" dirty="0" smtClean="0"/>
              <a:t>measures easy</a:t>
            </a:r>
          </a:p>
          <a:p>
            <a:r>
              <a:rPr lang="en-US" dirty="0" smtClean="0"/>
              <a:t>Work with existing Health IT systems</a:t>
            </a:r>
          </a:p>
          <a:p>
            <a:r>
              <a:rPr lang="en-US" dirty="0" smtClean="0"/>
              <a:t>Provide an open implementation for the Health IT community</a:t>
            </a:r>
          </a:p>
          <a:p>
            <a:endParaRPr lang="en-US" dirty="0" smtClean="0"/>
          </a:p>
        </p:txBody>
      </p:sp>
      <p:sp>
        <p:nvSpPr>
          <p:cNvPr id="5" name="Slide Number Placeholder 4"/>
          <p:cNvSpPr>
            <a:spLocks noGrp="1"/>
          </p:cNvSpPr>
          <p:nvPr>
            <p:ph type="sldNum" sz="quarter" idx="12"/>
          </p:nvPr>
        </p:nvSpPr>
        <p:spPr/>
        <p:txBody>
          <a:bodyPr/>
          <a:lstStyle/>
          <a:p>
            <a:pPr>
              <a:defRPr/>
            </a:pPr>
            <a:fld id="{8E031005-05A5-1343-AC3A-F0214CFCA68F}" type="slidenum">
              <a:rPr lang="en-US" smtClean="0"/>
              <a:pPr>
                <a:defRPr/>
              </a:pPr>
              <a:t>6</a:t>
            </a:fld>
            <a:endParaRPr lang="en-US" dirty="0"/>
          </a:p>
        </p:txBody>
      </p:sp>
      <p:sp>
        <p:nvSpPr>
          <p:cNvPr id="10" name="Rectangle 2"/>
          <p:cNvSpPr>
            <a:spLocks noChangeArrowheads="1"/>
          </p:cNvSpPr>
          <p:nvPr/>
        </p:nvSpPr>
        <p:spPr bwMode="auto">
          <a:xfrm>
            <a:off x="3047999" y="419100"/>
            <a:ext cx="5501249" cy="533400"/>
          </a:xfrm>
          <a:prstGeom prst="rect">
            <a:avLst/>
          </a:prstGeom>
          <a:noFill/>
          <a:ln w="9525">
            <a:noFill/>
            <a:miter lim="800000"/>
            <a:headEnd/>
            <a:tailEnd/>
          </a:ln>
        </p:spPr>
        <p:txBody>
          <a:bodyPr>
            <a:prstTxWarp prst="textNoShape">
              <a:avLst/>
            </a:prstTxWarp>
          </a:bodyPr>
          <a:lstStyle/>
          <a:p>
            <a:pPr marL="514350" indent="-514350">
              <a:lnSpc>
                <a:spcPct val="80000"/>
              </a:lnSpc>
              <a:spcBef>
                <a:spcPts val="75"/>
              </a:spcBef>
            </a:pPr>
            <a:r>
              <a:rPr lang="en-US" sz="2800" dirty="0" smtClean="0">
                <a:latin typeface="Verdana" charset="0"/>
              </a:rPr>
              <a:t>Goals</a:t>
            </a:r>
          </a:p>
        </p:txBody>
      </p:sp>
      <p:pic>
        <p:nvPicPr>
          <p:cNvPr id="11" name="Picture 6" descr="popHealth.png"/>
          <p:cNvPicPr>
            <a:picLocks noChangeAspect="1"/>
          </p:cNvPicPr>
          <p:nvPr/>
        </p:nvPicPr>
        <p:blipFill>
          <a:blip r:embed="rId3" cstate="print"/>
          <a:srcRect/>
          <a:stretch>
            <a:fillRect/>
          </a:stretch>
        </p:blipFill>
        <p:spPr bwMode="auto">
          <a:xfrm>
            <a:off x="533400" y="228600"/>
            <a:ext cx="2438400" cy="8715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2011 The MITRE Corporation</a:t>
            </a:r>
          </a:p>
          <a:p>
            <a:r>
              <a:rPr lang="en-US" smtClean="0"/>
              <a:t>Public Release Case Number: 11-3190</a:t>
            </a:r>
            <a:endParaRPr lang="en-US" dirty="0" smtClean="0"/>
          </a:p>
        </p:txBody>
      </p:sp>
    </p:spTree>
    <p:extLst>
      <p:ext uri="{BB962C8B-B14F-4D97-AF65-F5344CB8AC3E}">
        <p14:creationId xmlns:p14="http://schemas.microsoft.com/office/powerpoint/2010/main" val="4247717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7-07 at 9.14.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51" y="0"/>
            <a:ext cx="8694174" cy="6858000"/>
          </a:xfrm>
          <a:prstGeom prst="rect">
            <a:avLst/>
          </a:prstGeom>
        </p:spPr>
      </p:pic>
      <p:sp>
        <p:nvSpPr>
          <p:cNvPr id="3" name="Slide Number Placeholder 2"/>
          <p:cNvSpPr>
            <a:spLocks noGrp="1"/>
          </p:cNvSpPr>
          <p:nvPr>
            <p:ph type="sldNum" sz="quarter" idx="12"/>
          </p:nvPr>
        </p:nvSpPr>
        <p:spPr/>
        <p:txBody>
          <a:bodyPr/>
          <a:lstStyle/>
          <a:p>
            <a:fld id="{B842B5B9-4B4D-3B47-A306-1EAE56821CBE}" type="slidenum">
              <a:rPr lang="en-US" smtClean="0"/>
              <a:t>7</a:t>
            </a:fld>
            <a:endParaRPr lang="en-US"/>
          </a:p>
        </p:txBody>
      </p:sp>
    </p:spTree>
    <p:extLst>
      <p:ext uri="{BB962C8B-B14F-4D97-AF65-F5344CB8AC3E}">
        <p14:creationId xmlns:p14="http://schemas.microsoft.com/office/powerpoint/2010/main" val="2818571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7-07 at 9.14.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83" y="0"/>
            <a:ext cx="8694174" cy="6858000"/>
          </a:xfrm>
          <a:prstGeom prst="rect">
            <a:avLst/>
          </a:prstGeom>
        </p:spPr>
      </p:pic>
      <p:sp>
        <p:nvSpPr>
          <p:cNvPr id="4" name="Slide Number Placeholder 3"/>
          <p:cNvSpPr>
            <a:spLocks noGrp="1"/>
          </p:cNvSpPr>
          <p:nvPr>
            <p:ph type="sldNum" sz="quarter" idx="12"/>
          </p:nvPr>
        </p:nvSpPr>
        <p:spPr/>
        <p:txBody>
          <a:bodyPr/>
          <a:lstStyle/>
          <a:p>
            <a:fld id="{B842B5B9-4B4D-3B47-A306-1EAE56821CBE}" type="slidenum">
              <a:rPr lang="en-US" smtClean="0"/>
              <a:t>8</a:t>
            </a:fld>
            <a:endParaRPr lang="en-US"/>
          </a:p>
        </p:txBody>
      </p:sp>
    </p:spTree>
    <p:extLst>
      <p:ext uri="{BB962C8B-B14F-4D97-AF65-F5344CB8AC3E}">
        <p14:creationId xmlns:p14="http://schemas.microsoft.com/office/powerpoint/2010/main" val="1987026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7-07 at 9.15.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97" y="0"/>
            <a:ext cx="8694174" cy="6858000"/>
          </a:xfrm>
          <a:prstGeom prst="rect">
            <a:avLst/>
          </a:prstGeom>
        </p:spPr>
      </p:pic>
      <p:sp>
        <p:nvSpPr>
          <p:cNvPr id="4" name="Slide Number Placeholder 3"/>
          <p:cNvSpPr>
            <a:spLocks noGrp="1"/>
          </p:cNvSpPr>
          <p:nvPr>
            <p:ph type="sldNum" sz="quarter" idx="12"/>
          </p:nvPr>
        </p:nvSpPr>
        <p:spPr/>
        <p:txBody>
          <a:bodyPr/>
          <a:lstStyle/>
          <a:p>
            <a:fld id="{B842B5B9-4B4D-3B47-A306-1EAE56821CBE}" type="slidenum">
              <a:rPr lang="en-US" smtClean="0"/>
              <a:t>9</a:t>
            </a:fld>
            <a:endParaRPr lang="en-US"/>
          </a:p>
        </p:txBody>
      </p:sp>
    </p:spTree>
    <p:extLst>
      <p:ext uri="{BB962C8B-B14F-4D97-AF65-F5344CB8AC3E}">
        <p14:creationId xmlns:p14="http://schemas.microsoft.com/office/powerpoint/2010/main" val="18026030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3808</TotalTime>
  <Words>2362</Words>
  <Application>Microsoft Macintosh PowerPoint</Application>
  <PresentationFormat>On-screen Show (4:3)</PresentationFormat>
  <Paragraphs>424</Paragraphs>
  <Slides>54</Slides>
  <Notes>43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is a tool for examining patient populations against clinical quality measures</vt:lpstr>
      <vt:lpstr>Clinical Quality Measure</vt:lpstr>
      <vt:lpstr>Example</vt:lpstr>
      <vt:lpstr>PowerPoint Presentation</vt:lpstr>
      <vt:lpstr>PowerPoint Presentation</vt:lpstr>
      <vt:lpstr>PowerPoint Presentation</vt:lpstr>
      <vt:lpstr>PowerPoint Presentation</vt:lpstr>
      <vt:lpstr>PowerPoint Presentation</vt:lpstr>
      <vt:lpstr>ASTM CCR / HITSP C32</vt:lpstr>
      <vt:lpstr>PowerPoint Presentation</vt:lpstr>
      <vt:lpstr>PowerPoint Presentation</vt:lpstr>
      <vt:lpstr>Technical Walkthrough</vt:lpstr>
      <vt:lpstr>PowerPoint Presentation</vt:lpstr>
      <vt:lpstr>PowerPoint Presentation</vt:lpstr>
      <vt:lpstr>PowerPoint Presentation</vt:lpstr>
      <vt:lpstr>Measure Metadata</vt:lpstr>
      <vt:lpstr>Measure Structure</vt:lpstr>
      <vt:lpstr>PowerPoint Presentation</vt:lpstr>
      <vt:lpstr>Properties</vt:lpstr>
      <vt:lpstr>PowerPoint Presentation</vt:lpstr>
      <vt:lpstr>Parsing the patient summary</vt:lpstr>
      <vt:lpstr>High Level Patient Summary Example</vt:lpstr>
      <vt:lpstr>Patient Record</vt:lpstr>
      <vt:lpstr>PowerPoint Presentation</vt:lpstr>
      <vt:lpstr>PowerPoint Presentation</vt:lpstr>
      <vt:lpstr>Example Map JavaScript</vt:lpstr>
      <vt:lpstr>Example (cont.)</vt:lpstr>
      <vt:lpstr>PowerPoint Presentation</vt:lpstr>
      <vt:lpstr>Implementation Retrospective</vt:lpstr>
      <vt:lpstr>Benefits of JavaScript M/R</vt:lpstr>
      <vt:lpstr>PowerPoint Presentation</vt:lpstr>
      <vt:lpstr>Testing Map/Reduce in the Browser</vt:lpstr>
      <vt:lpstr>Downsides</vt:lpstr>
      <vt:lpstr>Ways popHealth Can Be Used</vt:lpstr>
      <vt:lpstr>PowerPoint Presentation</vt:lpstr>
      <vt:lpstr>PowerPoint Presentation</vt:lpstr>
      <vt:lpstr>PowerPoint Presentation</vt:lpstr>
      <vt:lpstr>Thank You!</vt:lpstr>
      <vt:lpstr>Backups</vt:lpstr>
      <vt:lpstr>What is a C32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same data in CCR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McCready</dc:creator>
  <cp:lastModifiedBy>Andrew Gregorowicz</cp:lastModifiedBy>
  <cp:revision>74</cp:revision>
  <dcterms:created xsi:type="dcterms:W3CDTF">2011-04-12T15:24:19Z</dcterms:created>
  <dcterms:modified xsi:type="dcterms:W3CDTF">2011-07-19T18:14:31Z</dcterms:modified>
</cp:coreProperties>
</file>